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331" r:id="rId3"/>
    <p:sldId id="286" r:id="rId4"/>
    <p:sldId id="440" r:id="rId5"/>
    <p:sldId id="430" r:id="rId6"/>
    <p:sldId id="275" r:id="rId7"/>
    <p:sldId id="429" r:id="rId8"/>
    <p:sldId id="260" r:id="rId9"/>
    <p:sldId id="435" r:id="rId10"/>
    <p:sldId id="437" r:id="rId11"/>
    <p:sldId id="436" r:id="rId12"/>
    <p:sldId id="370" r:id="rId13"/>
    <p:sldId id="360" r:id="rId14"/>
    <p:sldId id="361" r:id="rId15"/>
    <p:sldId id="438" r:id="rId16"/>
    <p:sldId id="377" r:id="rId17"/>
    <p:sldId id="428" r:id="rId18"/>
    <p:sldId id="378" r:id="rId19"/>
    <p:sldId id="439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65862" autoAdjust="0"/>
  </p:normalViewPr>
  <p:slideViewPr>
    <p:cSldViewPr snapToGrid="0">
      <p:cViewPr varScale="1">
        <p:scale>
          <a:sx n="77" d="100"/>
          <a:sy n="77" d="100"/>
        </p:scale>
        <p:origin x="18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2FD81-F328-4BCC-A215-721A96E5A07B}" type="datetimeFigureOut">
              <a:rPr lang="es-ES" smtClean="0"/>
              <a:pPr/>
              <a:t>29/07/2020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AE02-4F0B-4527-83D2-DA1AF379007B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775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AE02-4F0B-4527-83D2-DA1AF379007B}" type="slidenum">
              <a:rPr lang="es-ES" smtClean="0"/>
              <a:pPr/>
              <a:t>11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478280"/>
            <a:ext cx="12193482" cy="2140166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751462"/>
            <a:ext cx="9144000" cy="50633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39E2-4CFA-489F-A6CB-AC235D316B24}" type="datetimeFigureOut">
              <a:rPr lang="de-AT" smtClean="0"/>
              <a:pPr/>
              <a:t>29.07.2020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6373-7F6D-40BA-AFF8-25AB177D4BD1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/>
          <a:srcRect l="-1" r="64739" b="72864"/>
          <a:stretch/>
        </p:blipFill>
        <p:spPr>
          <a:xfrm>
            <a:off x="3845572" y="179609"/>
            <a:ext cx="3770285" cy="205123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946" y="6250572"/>
            <a:ext cx="2126536" cy="60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9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39E2-4CFA-489F-A6CB-AC235D316B24}" type="datetimeFigureOut">
              <a:rPr lang="de-AT" smtClean="0"/>
              <a:pPr/>
              <a:t>29.07.2020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6373-7F6D-40BA-AFF8-25AB177D4BD1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/>
          <a:srcRect l="10376" t="2" r="74800" b="80485"/>
          <a:stretch/>
        </p:blipFill>
        <p:spPr>
          <a:xfrm>
            <a:off x="1" y="6024785"/>
            <a:ext cx="895318" cy="83321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44" y="6309582"/>
            <a:ext cx="1919955" cy="5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9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39E2-4CFA-489F-A6CB-AC235D316B24}" type="datetimeFigureOut">
              <a:rPr lang="de-AT" smtClean="0"/>
              <a:pPr/>
              <a:t>29.07.2020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6373-7F6D-40BA-AFF8-25AB177D4BD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Titel 1"/>
          <p:cNvSpPr txBox="1">
            <a:spLocks/>
          </p:cNvSpPr>
          <p:nvPr userDrawn="1"/>
        </p:nvSpPr>
        <p:spPr>
          <a:xfrm>
            <a:off x="831850" y="2597921"/>
            <a:ext cx="10521950" cy="193242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dirty="0"/>
              <a:t>Titelmasterformat durch Klicken bearbeiten</a:t>
            </a:r>
            <a:endParaRPr lang="de-AT" sz="540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print"/>
          <a:srcRect l="-1" r="64739" b="80256"/>
          <a:stretch/>
        </p:blipFill>
        <p:spPr>
          <a:xfrm>
            <a:off x="3581400" y="564169"/>
            <a:ext cx="4835543" cy="191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6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39E2-4CFA-489F-A6CB-AC235D316B24}" type="datetimeFigureOut">
              <a:rPr lang="de-AT" smtClean="0"/>
              <a:pPr/>
              <a:t>29.07.2020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6373-7F6D-40BA-AFF8-25AB177D4BD1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/>
          <a:srcRect l="10376" t="2" r="74800" b="80485"/>
          <a:stretch/>
        </p:blipFill>
        <p:spPr>
          <a:xfrm>
            <a:off x="1" y="6024785"/>
            <a:ext cx="895318" cy="83321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44" y="6309582"/>
            <a:ext cx="1919955" cy="5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4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39E2-4CFA-489F-A6CB-AC235D316B24}" type="datetimeFigureOut">
              <a:rPr lang="de-AT" smtClean="0"/>
              <a:pPr/>
              <a:t>29.07.2020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6373-7F6D-40BA-AFF8-25AB177D4BD1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print"/>
          <a:srcRect l="10376" t="2" r="74800" b="80485"/>
          <a:stretch/>
        </p:blipFill>
        <p:spPr>
          <a:xfrm>
            <a:off x="1" y="6024785"/>
            <a:ext cx="895318" cy="83321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44" y="6309582"/>
            <a:ext cx="1919955" cy="5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8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39E2-4CFA-489F-A6CB-AC235D316B24}" type="datetimeFigureOut">
              <a:rPr lang="de-AT" smtClean="0"/>
              <a:pPr/>
              <a:t>29.07.2020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6373-7F6D-40BA-AFF8-25AB177D4BD1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/>
          <a:srcRect l="10376" t="2" r="74800" b="80485"/>
          <a:stretch/>
        </p:blipFill>
        <p:spPr>
          <a:xfrm>
            <a:off x="1" y="6024785"/>
            <a:ext cx="895318" cy="83321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44" y="6309582"/>
            <a:ext cx="1919955" cy="5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8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39E2-4CFA-489F-A6CB-AC235D316B24}" type="datetimeFigureOut">
              <a:rPr lang="de-AT" smtClean="0"/>
              <a:pPr/>
              <a:t>29.07.2020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6373-7F6D-40BA-AFF8-25AB177D4BD1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/>
          <a:srcRect l="10376" t="2" r="74800" b="80485"/>
          <a:stretch/>
        </p:blipFill>
        <p:spPr>
          <a:xfrm>
            <a:off x="1" y="6024785"/>
            <a:ext cx="895318" cy="83321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44" y="6309582"/>
            <a:ext cx="1919955" cy="5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5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39E2-4CFA-489F-A6CB-AC235D316B24}" type="datetimeFigureOut">
              <a:rPr lang="de-AT" smtClean="0"/>
              <a:pPr/>
              <a:t>29.07.2020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6373-7F6D-40BA-AFF8-25AB177D4BD1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/>
          <a:srcRect l="10376" t="2" r="74800" b="80485"/>
          <a:stretch/>
        </p:blipFill>
        <p:spPr>
          <a:xfrm>
            <a:off x="1" y="6024785"/>
            <a:ext cx="895318" cy="83321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44" y="6309582"/>
            <a:ext cx="1919955" cy="5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9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ol, galeria d'imatges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galeria d'imatges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s-ES" noProof="0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D49AB1-F64C-4D36-8576-AF96C2FA2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3A6498A-E43F-415E-8626-4BE9C9334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FF15B07-D7F2-4E01-82E8-8EB6F680E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B5F13-50F2-4F2F-8265-5A90FEBEC2EB}" type="slidenum">
              <a:rPr lang="es-ES" altLang="es-ES"/>
              <a:pPr/>
              <a:t>‹Nr.›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1609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839E2-4CFA-489F-A6CB-AC235D316B24}" type="datetimeFigureOut">
              <a:rPr lang="de-AT" smtClean="0"/>
              <a:pPr/>
              <a:t>29.07.2020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36373-7F6D-40BA-AFF8-25AB177D4BD1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44" y="6309582"/>
            <a:ext cx="1919955" cy="54841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12" cstate="print"/>
          <a:srcRect l="10376" t="2" r="74800" b="80485"/>
          <a:stretch/>
        </p:blipFill>
        <p:spPr>
          <a:xfrm>
            <a:off x="1" y="6024785"/>
            <a:ext cx="895318" cy="8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4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300000"/>
              </a:lnSpc>
            </a:pPr>
            <a:r>
              <a:rPr lang="en-US" b="1" dirty="0"/>
              <a:t>Design of training activities</a:t>
            </a:r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1524000" y="4751461"/>
            <a:ext cx="9144000" cy="1749091"/>
          </a:xfrm>
        </p:spPr>
        <p:txBody>
          <a:bodyPr>
            <a:normAutofit/>
          </a:bodyPr>
          <a:lstStyle/>
          <a:p>
            <a:r>
              <a:rPr lang="en-US" dirty="0"/>
              <a:t>2nd Training in Saltillo, MEX</a:t>
            </a:r>
          </a:p>
          <a:p>
            <a:r>
              <a:rPr lang="en-US" dirty="0"/>
              <a:t>17-20th of December 2018</a:t>
            </a:r>
          </a:p>
          <a:p>
            <a:endParaRPr lang="de-DE" sz="500" dirty="0"/>
          </a:p>
          <a:p>
            <a:r>
              <a:rPr lang="en-US" dirty="0"/>
              <a:t>JOAQUÍN GAIRÍN SALÁN (UAB)</a:t>
            </a:r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C32695ED-70CB-4D95-86E2-A781CD04A38B}"/>
              </a:ext>
            </a:extLst>
          </p:cNvPr>
          <p:cNvSpPr txBox="1"/>
          <p:nvPr/>
        </p:nvSpPr>
        <p:spPr>
          <a:xfrm>
            <a:off x="1426461" y="6257836"/>
            <a:ext cx="88129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"The European Commission support for the production of this publication does not constitute an </a:t>
            </a:r>
            <a:r>
              <a:rPr lang="en-GB" sz="1100" dirty="0" smtClean="0"/>
              <a:t>endorsement </a:t>
            </a:r>
            <a:r>
              <a:rPr lang="en-GB" sz="1100" dirty="0"/>
              <a:t>of the contents which reflects the views only of the authors, and the Commission cannot be held responsible for any use which may be made of the information contained therein</a:t>
            </a:r>
            <a:r>
              <a:rPr lang="en-GB" sz="1100" dirty="0" smtClean="0"/>
              <a:t>.“</a:t>
            </a:r>
            <a:endParaRPr lang="en-GB" sz="1100" dirty="0"/>
          </a:p>
          <a:p>
            <a:pPr algn="ctr"/>
            <a:r>
              <a:rPr lang="en-GB" sz="1100" b="1" dirty="0" smtClean="0"/>
              <a:t>FOR EDUCATIONAL PURPOSE ONLY</a:t>
            </a:r>
            <a:endParaRPr lang="de-DE" sz="1100" b="1" dirty="0"/>
          </a:p>
        </p:txBody>
      </p:sp>
    </p:spTree>
    <p:extLst>
      <p:ext uri="{BB962C8B-B14F-4D97-AF65-F5344CB8AC3E}">
        <p14:creationId xmlns:p14="http://schemas.microsoft.com/office/powerpoint/2010/main" val="54661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988" y="1"/>
            <a:ext cx="10515600" cy="4242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Teaching - learning contents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414732" y="914399"/>
            <a:ext cx="92992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Contents</a:t>
            </a:r>
            <a:r>
              <a:rPr lang="en-US" sz="2800" dirty="0" smtClean="0"/>
              <a:t>: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Those to be learned to develop the capabilities related to the objectives and that will allow them to be competent.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They can be: </a:t>
            </a:r>
          </a:p>
          <a:p>
            <a:r>
              <a:rPr lang="en-US" sz="2800" dirty="0" smtClean="0"/>
              <a:t>Conceptual (know): knowing the periodic table</a:t>
            </a:r>
          </a:p>
          <a:p>
            <a:r>
              <a:rPr lang="en-US" sz="2800" dirty="0" smtClean="0"/>
              <a:t>Procedural (know how): perform an experiment</a:t>
            </a:r>
          </a:p>
          <a:p>
            <a:r>
              <a:rPr lang="en-US" sz="2800" dirty="0" smtClean="0"/>
              <a:t>Attitudinal (how): scientific rigor</a:t>
            </a:r>
          </a:p>
          <a:p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They are often </a:t>
            </a:r>
            <a:r>
              <a:rPr lang="en-US" sz="2800" b="1" dirty="0" smtClean="0">
                <a:solidFill>
                  <a:srgbClr val="FF0000"/>
                </a:solidFill>
              </a:rPr>
              <a:t>organized</a:t>
            </a:r>
            <a:r>
              <a:rPr lang="en-US" sz="2800" dirty="0" smtClean="0">
                <a:solidFill>
                  <a:srgbClr val="FF0000"/>
                </a:solidFill>
              </a:rPr>
              <a:t> in thematic blocks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5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7">
            <a:extLst>
              <a:ext uri="{FF2B5EF4-FFF2-40B4-BE49-F238E27FC236}">
                <a16:creationId xmlns:a16="http://schemas.microsoft.com/office/drawing/2014/main" id="{7E999744-438E-4B1E-B65C-863D734DC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677" y="763026"/>
            <a:ext cx="8889477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Select training and evaluation methodologies (diverse) adapted to </a:t>
            </a:r>
            <a:r>
              <a:rPr 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competencies 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and resources available</a:t>
            </a:r>
          </a:p>
        </p:txBody>
      </p:sp>
      <p:sp>
        <p:nvSpPr>
          <p:cNvPr id="16389" name="AutoShape 8">
            <a:extLst>
              <a:ext uri="{FF2B5EF4-FFF2-40B4-BE49-F238E27FC236}">
                <a16:creationId xmlns:a16="http://schemas.microsoft.com/office/drawing/2014/main" id="{8870F438-3FB1-4A15-8A88-E51485C61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677" y="1800520"/>
            <a:ext cx="8889477" cy="4868569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/>
          </a:p>
        </p:txBody>
      </p:sp>
      <p:sp>
        <p:nvSpPr>
          <p:cNvPr id="16390" name="Line 9">
            <a:extLst>
              <a:ext uri="{FF2B5EF4-FFF2-40B4-BE49-F238E27FC236}">
                <a16:creationId xmlns:a16="http://schemas.microsoft.com/office/drawing/2014/main" id="{7CD18D59-C8D6-4C61-8BB2-6DC4CBC3D2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2074864"/>
            <a:ext cx="0" cy="36734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16391" name="Line 10">
            <a:extLst>
              <a:ext uri="{FF2B5EF4-FFF2-40B4-BE49-F238E27FC236}">
                <a16:creationId xmlns:a16="http://schemas.microsoft.com/office/drawing/2014/main" id="{6556CDF8-F2F0-4C04-9C0F-6E78503928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3063" y="5748338"/>
            <a:ext cx="63373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16392" name="Line 11">
            <a:extLst>
              <a:ext uri="{FF2B5EF4-FFF2-40B4-BE49-F238E27FC236}">
                <a16:creationId xmlns:a16="http://schemas.microsoft.com/office/drawing/2014/main" id="{0D3ED1E6-DF90-461C-BE45-159A06E12A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27350" y="2003426"/>
            <a:ext cx="5905500" cy="28797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16393" name="Text Box 12">
            <a:extLst>
              <a:ext uri="{FF2B5EF4-FFF2-40B4-BE49-F238E27FC236}">
                <a16:creationId xmlns:a16="http://schemas.microsoft.com/office/drawing/2014/main" id="{7F56A675-1030-49ED-B365-0C090A21A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2636839"/>
            <a:ext cx="1655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professor</a:t>
            </a:r>
          </a:p>
        </p:txBody>
      </p:sp>
      <p:sp>
        <p:nvSpPr>
          <p:cNvPr id="16394" name="Text Box 13">
            <a:extLst>
              <a:ext uri="{FF2B5EF4-FFF2-40B4-BE49-F238E27FC236}">
                <a16:creationId xmlns:a16="http://schemas.microsoft.com/office/drawing/2014/main" id="{8A6D3CBB-8DB1-4769-BE7E-7A88B383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3860801"/>
            <a:ext cx="165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student</a:t>
            </a:r>
          </a:p>
        </p:txBody>
      </p:sp>
      <p:sp>
        <p:nvSpPr>
          <p:cNvPr id="16395" name="Text Box 14">
            <a:extLst>
              <a:ext uri="{FF2B5EF4-FFF2-40B4-BE49-F238E27FC236}">
                <a16:creationId xmlns:a16="http://schemas.microsoft.com/office/drawing/2014/main" id="{F6B559F0-FEDE-460B-AF38-713B4A076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5876925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Master C.</a:t>
            </a:r>
          </a:p>
        </p:txBody>
      </p:sp>
      <p:sp>
        <p:nvSpPr>
          <p:cNvPr id="16396" name="Text Box 15">
            <a:extLst>
              <a:ext uri="{FF2B5EF4-FFF2-40B4-BE49-F238E27FC236}">
                <a16:creationId xmlns:a16="http://schemas.microsoft.com/office/drawing/2014/main" id="{5CF845D2-8900-4C2B-8A88-A2B5530ED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1" y="5876925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Case study</a:t>
            </a:r>
          </a:p>
        </p:txBody>
      </p:sp>
      <p:sp>
        <p:nvSpPr>
          <p:cNvPr id="16397" name="Text Box 16">
            <a:extLst>
              <a:ext uri="{FF2B5EF4-FFF2-40B4-BE49-F238E27FC236}">
                <a16:creationId xmlns:a16="http://schemas.microsoft.com/office/drawing/2014/main" id="{83B41AA7-5ED9-4EFB-A046-A0D45F4FF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225" y="5876925"/>
            <a:ext cx="7191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PBL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98" name="Text Box 17">
            <a:extLst>
              <a:ext uri="{FF2B5EF4-FFF2-40B4-BE49-F238E27FC236}">
                <a16:creationId xmlns:a16="http://schemas.microsoft.com/office/drawing/2014/main" id="{561086AD-3BF9-47EC-B368-CE91B0722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1" y="5876925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Projects</a:t>
            </a:r>
          </a:p>
        </p:txBody>
      </p:sp>
      <p:sp>
        <p:nvSpPr>
          <p:cNvPr id="16399" name="Text Box 18">
            <a:extLst>
              <a:ext uri="{FF2B5EF4-FFF2-40B4-BE49-F238E27FC236}">
                <a16:creationId xmlns:a16="http://schemas.microsoft.com/office/drawing/2014/main" id="{61E1B037-225F-43C4-B2F8-1F46663C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5846763"/>
            <a:ext cx="1871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Autonomous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work</a:t>
            </a:r>
          </a:p>
        </p:txBody>
      </p:sp>
      <p:sp>
        <p:nvSpPr>
          <p:cNvPr id="16400" name="Text Box 19">
            <a:extLst>
              <a:ext uri="{FF2B5EF4-FFF2-40B4-BE49-F238E27FC236}">
                <a16:creationId xmlns:a16="http://schemas.microsoft.com/office/drawing/2014/main" id="{D883B2D3-6771-46F2-940D-08CDCAFA4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406" y="5154003"/>
            <a:ext cx="2304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</a:rPr>
              <a:t>Methodology</a:t>
            </a:r>
          </a:p>
        </p:txBody>
      </p:sp>
      <p:sp>
        <p:nvSpPr>
          <p:cNvPr id="16401" name="Text Box 20">
            <a:extLst>
              <a:ext uri="{FF2B5EF4-FFF2-40B4-BE49-F238E27FC236}">
                <a16:creationId xmlns:a16="http://schemas.microsoft.com/office/drawing/2014/main" id="{2A398374-3BD1-4779-B0EE-8252A8C2C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2133601"/>
            <a:ext cx="1944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FF9900"/>
                </a:solidFill>
                <a:latin typeface="Arial" panose="020B0604020202020204" pitchFamily="34" charset="0"/>
              </a:rPr>
              <a:t>Activity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2D288036-8AB1-4C34-B249-6CB0903A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19" y="137551"/>
            <a:ext cx="10515600" cy="4242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Methodological strategies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BF7C10F8-527D-4B68-B48D-3FE7FCF97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4318" y="1583703"/>
            <a:ext cx="9505360" cy="4496586"/>
          </a:xfrm>
        </p:spPr>
        <p:txBody>
          <a:bodyPr/>
          <a:lstStyle/>
          <a:p>
            <a:pPr eaLnBrk="1" hangingPunct="1"/>
            <a:r>
              <a:rPr lang="en-US" dirty="0" smtClean="0"/>
              <a:t>These </a:t>
            </a:r>
            <a:r>
              <a:rPr lang="en-US" dirty="0"/>
              <a:t>are the </a:t>
            </a:r>
            <a:r>
              <a:rPr lang="en-US" b="1" dirty="0"/>
              <a:t>actions </a:t>
            </a:r>
            <a:r>
              <a:rPr lang="en-US" dirty="0"/>
              <a:t>to be performed to learn the </a:t>
            </a:r>
            <a:r>
              <a:rPr lang="en-US" dirty="0" smtClean="0"/>
              <a:t>contents </a:t>
            </a:r>
            <a:r>
              <a:rPr lang="en-US" dirty="0"/>
              <a:t>that will develop the skills...</a:t>
            </a:r>
          </a:p>
          <a:p>
            <a:pPr marL="0" indent="0" eaLnBrk="1" hangingPunct="1">
              <a:buNone/>
            </a:pPr>
            <a:endParaRPr lang="es-ES" altLang="es-ES" dirty="0"/>
          </a:p>
          <a:p>
            <a:pPr eaLnBrk="1" hangingPunct="1"/>
            <a:r>
              <a:rPr lang="en-US" b="1" dirty="0"/>
              <a:t>Typology</a:t>
            </a:r>
            <a:r>
              <a:rPr lang="en-US" dirty="0"/>
              <a:t> according to:</a:t>
            </a:r>
          </a:p>
          <a:p>
            <a:pPr lvl="1" eaLnBrk="1" hangingPunct="1"/>
            <a:r>
              <a:rPr lang="en-US" dirty="0"/>
              <a:t>Grouping: individual, group, class,....</a:t>
            </a:r>
          </a:p>
          <a:p>
            <a:pPr lvl="1" eaLnBrk="1" hangingPunct="1"/>
            <a:r>
              <a:rPr lang="en-US" dirty="0"/>
              <a:t>Context: classroom, workshop, out of the workshop, ...</a:t>
            </a:r>
          </a:p>
          <a:p>
            <a:pPr lvl="1" eaLnBrk="1" hangingPunct="1"/>
            <a:r>
              <a:rPr lang="en-US" dirty="0"/>
              <a:t>Directivity: directed, semi-directed, free...</a:t>
            </a:r>
          </a:p>
          <a:p>
            <a:pPr lvl="1" eaLnBrk="1" hangingPunct="1"/>
            <a:r>
              <a:rPr lang="en-US" dirty="0"/>
              <a:t>Format: comments, problems, simulations...</a:t>
            </a:r>
          </a:p>
          <a:p>
            <a:pPr lvl="1" eaLnBrk="1" hangingPunct="1"/>
            <a:r>
              <a:rPr lang="en-US" dirty="0"/>
              <a:t>Code: written, oral, iconic...</a:t>
            </a:r>
          </a:p>
          <a:p>
            <a:pPr lvl="1" eaLnBrk="1" hangingPunct="1"/>
            <a:r>
              <a:rPr lang="en-US" dirty="0"/>
              <a:t>...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750E8E0-741B-43C9-ACF6-1BFE1624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736" y="-16277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activities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8" name="Group 2">
            <a:extLst>
              <a:ext uri="{FF2B5EF4-FFF2-40B4-BE49-F238E27FC236}">
                <a16:creationId xmlns:a16="http://schemas.microsoft.com/office/drawing/2014/main" id="{468156DE-CA00-4B04-8F67-0F2A32C2F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072261"/>
              </p:ext>
            </p:extLst>
          </p:nvPr>
        </p:nvGraphicFramePr>
        <p:xfrm>
          <a:off x="1524000" y="836614"/>
          <a:ext cx="9144000" cy="4986337"/>
        </p:xfrm>
        <a:graphic>
          <a:graphicData uri="http://schemas.openxmlformats.org/drawingml/2006/table">
            <a:tbl>
              <a:tblPr/>
              <a:tblGrid>
                <a:gridCol w="150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79356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tabLst>
                          <a:tab pos="1620838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tabLst>
                          <a:tab pos="1620838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tabLst>
                          <a:tab pos="1620838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1620838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1620838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1620838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1620838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1620838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1620838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1620838" algn="l"/>
                        </a:tabLst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 PERSON T-L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1620838" algn="l"/>
                        </a:tabLst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    (Classroom)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DIRECTED T-L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(Out of the classroom)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AUTONOMOUS T-L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(Out of the classroom)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Student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Professor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Student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Professor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Student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Professor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176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Take notes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Student exposure: individual or in group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Guest exposure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Debates (seminars, discussion forums, etc.)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Group work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Simulations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role-playing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Cinema-forum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Exam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………..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tabLst>
                          <a:tab pos="269875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tabLst>
                          <a:tab pos="269875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tabLst>
                          <a:tab pos="26987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69875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Tutorial project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69875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Case study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69875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Virtual forum participation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69875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Oriented reading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69875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Tutorials: in person or virtual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69875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Individual or team works.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69875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Guided visits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69875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…………..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tabLst>
                          <a:tab pos="31115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tabLst>
                          <a:tab pos="31115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tabLst>
                          <a:tab pos="3111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3111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3111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3111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3111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3111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3111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31115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Readings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31115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Personal study: preparation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31115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Exams, notes and/or material organization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31115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Information search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31115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Free tutorials: individual or group.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31115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…………..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58" name="Text Box 26">
            <a:extLst>
              <a:ext uri="{FF2B5EF4-FFF2-40B4-BE49-F238E27FC236}">
                <a16:creationId xmlns:a16="http://schemas.microsoft.com/office/drawing/2014/main" id="{482F7A48-AEA9-4D4A-A460-108367E7F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092826"/>
            <a:ext cx="86423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 dirty="0">
                <a:latin typeface="Arial" panose="020B0604020202020204" pitchFamily="34" charset="0"/>
              </a:rPr>
              <a:t>-                         </a:t>
            </a:r>
            <a:r>
              <a:rPr lang="en-US" sz="1800" b="1" dirty="0" smtClean="0">
                <a:latin typeface="Arial" panose="020B0604020202020204" pitchFamily="34" charset="0"/>
              </a:rPr>
              <a:t>STUDENT </a:t>
            </a:r>
            <a:r>
              <a:rPr lang="en-US" sz="1800" b="1" dirty="0">
                <a:latin typeface="Arial" panose="020B0604020202020204" pitchFamily="34" charset="0"/>
              </a:rPr>
              <a:t>LEADING ROLE                                         +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 dirty="0">
                <a:latin typeface="Arial" panose="020B0604020202020204" pitchFamily="34" charset="0"/>
              </a:rPr>
              <a:t>+                         PROFESSOR LEADING ROLE                                         +</a:t>
            </a:r>
          </a:p>
        </p:txBody>
      </p:sp>
      <p:sp>
        <p:nvSpPr>
          <p:cNvPr id="18459" name="Line 27">
            <a:extLst>
              <a:ext uri="{FF2B5EF4-FFF2-40B4-BE49-F238E27FC236}">
                <a16:creationId xmlns:a16="http://schemas.microsoft.com/office/drawing/2014/main" id="{D7B4E1EF-1EBB-455A-8BA0-E8F27F193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6453188"/>
            <a:ext cx="8569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2B72540-9B9C-48C1-A7F5-FB6B07515D47}"/>
              </a:ext>
            </a:extLst>
          </p:cNvPr>
          <p:cNvSpPr txBox="1">
            <a:spLocks/>
          </p:cNvSpPr>
          <p:nvPr/>
        </p:nvSpPr>
        <p:spPr>
          <a:xfrm>
            <a:off x="873919" y="137551"/>
            <a:ext cx="10515600" cy="424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Possible activities for the student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62" name="Group 2">
            <a:extLst>
              <a:ext uri="{FF2B5EF4-FFF2-40B4-BE49-F238E27FC236}">
                <a16:creationId xmlns:a16="http://schemas.microsoft.com/office/drawing/2014/main" id="{C448CDD9-C913-41E6-BCFB-F58415D7B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940512"/>
              </p:ext>
            </p:extLst>
          </p:nvPr>
        </p:nvGraphicFramePr>
        <p:xfrm>
          <a:off x="1524000" y="692151"/>
          <a:ext cx="9144000" cy="5340368"/>
        </p:xfrm>
        <a:graphic>
          <a:graphicData uri="http://schemas.openxmlformats.org/drawingml/2006/table">
            <a:tbl>
              <a:tblPr/>
              <a:tblGrid>
                <a:gridCol w="150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284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tabLst>
                          <a:tab pos="1620838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tabLst>
                          <a:tab pos="1620838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tabLst>
                          <a:tab pos="1620838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1620838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1620838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1620838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1620838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1620838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1620838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1620838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 PERSON T-L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1620838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    (Classroom)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DIRECTED T-L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Out of the classroom)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AUTONOMOUS T-L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(Out of the classroom)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Student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CC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(50 hours)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Professor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CC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(50 hours)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Student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CC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(80 hours)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Professor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CC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(30 hours)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Student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CC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(20 hours)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Professor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46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CC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Take notes (subjects 1 to 4, 7 and 12)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Student exposure: individual or in group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Guest exposure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CC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Debate on…….(topic 5)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Group work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CC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Simulation on…….(topic 6)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CC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Projection on…(topic 12).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Case creation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………..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tabLst>
                          <a:tab pos="269875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tabLst>
                          <a:tab pos="269875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tabLst>
                          <a:tab pos="26987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69875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CC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Tutorial project (topics 1 to 9)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69875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Individual or team works.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69875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CC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Case study (topics 13 and 14)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69875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Oriented reading (topics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69875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CC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Virtual forum participation (topics 10, 11 and 15)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69875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Guided visits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69875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…………..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tabLst>
                          <a:tab pos="31115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tabLst>
                          <a:tab pos="31115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tabLst>
                          <a:tab pos="3111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3111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tabLst>
                          <a:tab pos="3111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3111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3111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3111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tabLst>
                          <a:tab pos="3111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31115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CC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Readings (topics 10, 11)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31115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Personal study: preparation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31115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Exams, notes and/or material organization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31115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Information search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31115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Free tutorials: individual or group.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31115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…………..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482" name="Text Box 26">
            <a:extLst>
              <a:ext uri="{FF2B5EF4-FFF2-40B4-BE49-F238E27FC236}">
                <a16:creationId xmlns:a16="http://schemas.microsoft.com/office/drawing/2014/main" id="{9ED1EF0F-800D-4952-93F0-1C73EC328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092826"/>
            <a:ext cx="86423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 dirty="0">
                <a:latin typeface="Arial" panose="020B0604020202020204" pitchFamily="34" charset="0"/>
              </a:rPr>
              <a:t>-                         </a:t>
            </a:r>
            <a:r>
              <a:rPr lang="en-US" sz="1800" b="1" dirty="0" smtClean="0">
                <a:latin typeface="Arial" panose="020B0604020202020204" pitchFamily="34" charset="0"/>
              </a:rPr>
              <a:t>STUDENT </a:t>
            </a:r>
            <a:r>
              <a:rPr lang="en-US" sz="1800" b="1" dirty="0">
                <a:latin typeface="Arial" panose="020B0604020202020204" pitchFamily="34" charset="0"/>
              </a:rPr>
              <a:t>LEADING ROLE                                         +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 dirty="0">
                <a:latin typeface="Arial" panose="020B0604020202020204" pitchFamily="34" charset="0"/>
              </a:rPr>
              <a:t>+                         PROFESSOR LEADING ROLE                                         +</a:t>
            </a: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86B9086B-0A23-4F29-8A54-E88A799F0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6453188"/>
            <a:ext cx="8569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A7CD0B9-4F6C-4A9A-9617-0016684989CD}"/>
              </a:ext>
            </a:extLst>
          </p:cNvPr>
          <p:cNvSpPr txBox="1">
            <a:spLocks/>
          </p:cNvSpPr>
          <p:nvPr/>
        </p:nvSpPr>
        <p:spPr>
          <a:xfrm>
            <a:off x="874713" y="-19395"/>
            <a:ext cx="10515600" cy="424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Activities selected for the student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4A7CD0B9-4F6C-4A9A-9617-0016684989CD}"/>
              </a:ext>
            </a:extLst>
          </p:cNvPr>
          <p:cNvSpPr txBox="1">
            <a:spLocks/>
          </p:cNvSpPr>
          <p:nvPr/>
        </p:nvSpPr>
        <p:spPr>
          <a:xfrm>
            <a:off x="874713" y="-19395"/>
            <a:ext cx="10515600" cy="424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Search of coherence</a:t>
            </a:r>
          </a:p>
        </p:txBody>
      </p:sp>
      <p:graphicFrame>
        <p:nvGraphicFramePr>
          <p:cNvPr id="7" name="Group 76">
            <a:extLst>
              <a:ext uri="{FF2B5EF4-FFF2-40B4-BE49-F238E27FC236}">
                <a16:creationId xmlns:a16="http://schemas.microsoft.com/office/drawing/2014/main" id="{3ACB4C37-1682-4F84-9D47-A59C92096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042878"/>
              </p:ext>
            </p:extLst>
          </p:nvPr>
        </p:nvGraphicFramePr>
        <p:xfrm>
          <a:off x="1461352" y="904744"/>
          <a:ext cx="8964694" cy="5448921"/>
        </p:xfrm>
        <a:graphic>
          <a:graphicData uri="http://schemas.openxmlformats.org/drawingml/2006/table">
            <a:tbl>
              <a:tblPr/>
              <a:tblGrid>
                <a:gridCol w="3690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6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78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Competence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Strategy used in training and evaluation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Tool used to collect evidences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0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Respect diversity and plurality of ideas, people and situations.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Debates/ Discussion groups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Checklist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2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Apply quality management models in specific contexts.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Case solution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Outcome test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8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Design plans, programs and projects adapted to educational and training contexts.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Project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Evaluation matrix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2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Know how to communicate effectively, both in own languages and in a third language. 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Oral presentation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Observation grid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8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Critically analyze the staff job and use resources for professional development.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Binders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Self assessment grid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59710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B5AC264E-AC17-4BCD-8B08-580B7ED49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6705600" cy="4953000"/>
          </a:xfrm>
        </p:spPr>
        <p:txBody>
          <a:bodyPr/>
          <a:lstStyle/>
          <a:p>
            <a:pPr eaLnBrk="1" hangingPunct="1"/>
            <a:r>
              <a:rPr lang="en-US" dirty="0"/>
              <a:t>To develop the syllabus: </a:t>
            </a:r>
          </a:p>
          <a:p>
            <a:pPr lvl="1" eaLnBrk="1" hangingPunct="1"/>
            <a:r>
              <a:rPr lang="en-US" dirty="0"/>
              <a:t>bibliography (compulsory, basic, additional, commented) </a:t>
            </a:r>
          </a:p>
          <a:p>
            <a:pPr lvl="1" eaLnBrk="1" hangingPunct="1"/>
            <a:r>
              <a:rPr lang="en-US" dirty="0"/>
              <a:t>webs, virtual bays...</a:t>
            </a:r>
          </a:p>
          <a:p>
            <a:pPr lvl="1" eaLnBrk="1" hangingPunct="1"/>
            <a:r>
              <a:rPr lang="en-US" dirty="0"/>
              <a:t>document centers...</a:t>
            </a:r>
          </a:p>
          <a:p>
            <a:pPr eaLnBrk="1" hangingPunct="1"/>
            <a:r>
              <a:rPr lang="en-US" dirty="0"/>
              <a:t>Scripts for tasks.</a:t>
            </a:r>
          </a:p>
          <a:p>
            <a:pPr eaLnBrk="1" hangingPunct="1"/>
            <a:r>
              <a:rPr lang="en-US" dirty="0"/>
              <a:t>Documentary dossiers</a:t>
            </a:r>
          </a:p>
          <a:p>
            <a:pPr eaLnBrk="1" hangingPunct="1"/>
            <a:r>
              <a:rPr lang="en-US" dirty="0"/>
              <a:t>Audiovisual and computer means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54E15F34-D9D6-4454-BF57-EEB7EC7E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21" y="2566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FA7665EA-7EA0-4824-A436-8D8ADFFA56D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6350" y="906890"/>
            <a:ext cx="11359299" cy="457200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US" sz="2400" dirty="0"/>
              <a:t>Estimate work hours of the student in training to develop the objectives</a:t>
            </a:r>
          </a:p>
        </p:txBody>
      </p:sp>
      <p:grpSp>
        <p:nvGrpSpPr>
          <p:cNvPr id="25604" name="Group 4">
            <a:extLst>
              <a:ext uri="{FF2B5EF4-FFF2-40B4-BE49-F238E27FC236}">
                <a16:creationId xmlns:a16="http://schemas.microsoft.com/office/drawing/2014/main" id="{E22E2330-5169-4D62-86D7-265ED05D19E7}"/>
              </a:ext>
            </a:extLst>
          </p:cNvPr>
          <p:cNvGrpSpPr>
            <a:grpSpLocks/>
          </p:cNvGrpSpPr>
          <p:nvPr/>
        </p:nvGrpSpPr>
        <p:grpSpPr bwMode="auto">
          <a:xfrm>
            <a:off x="1354317" y="1576749"/>
            <a:ext cx="9144000" cy="4941887"/>
            <a:chOff x="-3" y="-3"/>
            <a:chExt cx="3854" cy="2768"/>
          </a:xfrm>
        </p:grpSpPr>
        <p:grpSp>
          <p:nvGrpSpPr>
            <p:cNvPr id="25605" name="Group 5">
              <a:extLst>
                <a:ext uri="{FF2B5EF4-FFF2-40B4-BE49-F238E27FC236}">
                  <a16:creationId xmlns:a16="http://schemas.microsoft.com/office/drawing/2014/main" id="{CA7F3272-902A-4143-8410-FB6348ED8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848" cy="2762"/>
              <a:chOff x="0" y="0"/>
              <a:chExt cx="3848" cy="2762"/>
            </a:xfrm>
          </p:grpSpPr>
          <p:grpSp>
            <p:nvGrpSpPr>
              <p:cNvPr id="25607" name="Group 6">
                <a:extLst>
                  <a:ext uri="{FF2B5EF4-FFF2-40B4-BE49-F238E27FC236}">
                    <a16:creationId xmlns:a16="http://schemas.microsoft.com/office/drawing/2014/main" id="{D56FA3A6-5D93-41BF-89BA-0B3556B526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055" cy="518"/>
                <a:chOff x="0" y="0"/>
                <a:chExt cx="1055" cy="518"/>
              </a:xfrm>
            </p:grpSpPr>
            <p:sp>
              <p:nvSpPr>
                <p:cNvPr id="25669" name="Rectangle 7">
                  <a:extLst>
                    <a:ext uri="{FF2B5EF4-FFF2-40B4-BE49-F238E27FC236}">
                      <a16:creationId xmlns:a16="http://schemas.microsoft.com/office/drawing/2014/main" id="{EB44BFDE-ED9F-4A21-B7BD-55D6BC49D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55" cy="518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  <p:grpSp>
              <p:nvGrpSpPr>
                <p:cNvPr id="25670" name="Group 8">
                  <a:extLst>
                    <a:ext uri="{FF2B5EF4-FFF2-40B4-BE49-F238E27FC236}">
                      <a16:creationId xmlns:a16="http://schemas.microsoft.com/office/drawing/2014/main" id="{9E50A004-3488-4553-9427-A67F6EAB6B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055" cy="518"/>
                  <a:chOff x="0" y="0"/>
                  <a:chExt cx="1055" cy="518"/>
                </a:xfrm>
              </p:grpSpPr>
              <p:sp>
                <p:nvSpPr>
                  <p:cNvPr id="25671" name="Rectangle 9">
                    <a:extLst>
                      <a:ext uri="{FF2B5EF4-FFF2-40B4-BE49-F238E27FC236}">
                        <a16:creationId xmlns:a16="http://schemas.microsoft.com/office/drawing/2014/main" id="{0753444A-6059-4443-88A2-B058053EF5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969" cy="518"/>
                  </a:xfrm>
                  <a:prstGeom prst="rect">
                    <a:avLst/>
                  </a:prstGeom>
                  <a:solidFill>
                    <a:srgbClr val="CCCC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90000"/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  <a:p>
                    <a:pPr algn="just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ES" sz="2400" dirty="0"/>
                  </a:p>
                </p:txBody>
              </p:sp>
              <p:sp>
                <p:nvSpPr>
                  <p:cNvPr id="25672" name="Rectangle 10">
                    <a:extLst>
                      <a:ext uri="{FF2B5EF4-FFF2-40B4-BE49-F238E27FC236}">
                        <a16:creationId xmlns:a16="http://schemas.microsoft.com/office/drawing/2014/main" id="{9A160454-239C-4D24-86C9-F2A140CF33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055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90000"/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ES" sz="1200" dirty="0"/>
                  </a:p>
                </p:txBody>
              </p:sp>
            </p:grpSp>
          </p:grpSp>
          <p:grpSp>
            <p:nvGrpSpPr>
              <p:cNvPr id="25608" name="Group 11">
                <a:extLst>
                  <a:ext uri="{FF2B5EF4-FFF2-40B4-BE49-F238E27FC236}">
                    <a16:creationId xmlns:a16="http://schemas.microsoft.com/office/drawing/2014/main" id="{836AAE57-B8A9-44B7-A4BA-058590D8AF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5" y="0"/>
                <a:ext cx="1809" cy="518"/>
                <a:chOff x="1055" y="0"/>
                <a:chExt cx="1809" cy="518"/>
              </a:xfrm>
            </p:grpSpPr>
            <p:sp>
              <p:nvSpPr>
                <p:cNvPr id="25665" name="Rectangle 12">
                  <a:extLst>
                    <a:ext uri="{FF2B5EF4-FFF2-40B4-BE49-F238E27FC236}">
                      <a16:creationId xmlns:a16="http://schemas.microsoft.com/office/drawing/2014/main" id="{08D98EDF-E94F-48E3-A70C-EA1233ADA7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5" y="0"/>
                  <a:ext cx="1809" cy="518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  <p:grpSp>
              <p:nvGrpSpPr>
                <p:cNvPr id="25666" name="Group 13">
                  <a:extLst>
                    <a:ext uri="{FF2B5EF4-FFF2-40B4-BE49-F238E27FC236}">
                      <a16:creationId xmlns:a16="http://schemas.microsoft.com/office/drawing/2014/main" id="{ED67C4DC-C090-42C5-892C-8DEA8CB155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55" y="0"/>
                  <a:ext cx="1809" cy="518"/>
                  <a:chOff x="1055" y="0"/>
                  <a:chExt cx="1809" cy="518"/>
                </a:xfrm>
              </p:grpSpPr>
              <p:sp>
                <p:nvSpPr>
                  <p:cNvPr id="25667" name="Rectangle 14">
                    <a:extLst>
                      <a:ext uri="{FF2B5EF4-FFF2-40B4-BE49-F238E27FC236}">
                        <a16:creationId xmlns:a16="http://schemas.microsoft.com/office/drawing/2014/main" id="{8801A270-DA49-41A9-A7ED-15C9B5C8C2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98" y="0"/>
                    <a:ext cx="1723" cy="518"/>
                  </a:xfrm>
                  <a:prstGeom prst="rect">
                    <a:avLst/>
                  </a:prstGeom>
                  <a:solidFill>
                    <a:srgbClr val="CCCC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90000"/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Possible options</a:t>
                    </a:r>
                  </a:p>
                  <a:p>
                    <a:pPr algn="just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sz="2000" dirty="0"/>
                      <a:t>   </a:t>
                    </a:r>
                    <a:r>
                      <a:rPr lang="en-US" b="1" dirty="0"/>
                      <a:t>   A          B          C</a:t>
                    </a:r>
                  </a:p>
                </p:txBody>
              </p:sp>
              <p:sp>
                <p:nvSpPr>
                  <p:cNvPr id="25668" name="Rectangle 15">
                    <a:extLst>
                      <a:ext uri="{FF2B5EF4-FFF2-40B4-BE49-F238E27FC236}">
                        <a16:creationId xmlns:a16="http://schemas.microsoft.com/office/drawing/2014/main" id="{3BEEEDD7-E924-4337-84D1-BA798ABF9C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55" y="0"/>
                    <a:ext cx="1809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90000"/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ES" sz="1200" dirty="0"/>
                  </a:p>
                </p:txBody>
              </p:sp>
            </p:grpSp>
          </p:grpSp>
          <p:grpSp>
            <p:nvGrpSpPr>
              <p:cNvPr id="25609" name="Group 16">
                <a:extLst>
                  <a:ext uri="{FF2B5EF4-FFF2-40B4-BE49-F238E27FC236}">
                    <a16:creationId xmlns:a16="http://schemas.microsoft.com/office/drawing/2014/main" id="{4A8B4BBA-56D2-4737-AE95-91424A31B2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4" y="0"/>
                <a:ext cx="984" cy="518"/>
                <a:chOff x="2864" y="0"/>
                <a:chExt cx="984" cy="518"/>
              </a:xfrm>
            </p:grpSpPr>
            <p:sp>
              <p:nvSpPr>
                <p:cNvPr id="25661" name="Rectangle 17">
                  <a:extLst>
                    <a:ext uri="{FF2B5EF4-FFF2-40B4-BE49-F238E27FC236}">
                      <a16:creationId xmlns:a16="http://schemas.microsoft.com/office/drawing/2014/main" id="{BB3E4E85-223A-4E5B-9085-132CB94B3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4" y="0"/>
                  <a:ext cx="984" cy="518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  <p:grpSp>
              <p:nvGrpSpPr>
                <p:cNvPr id="25662" name="Group 18">
                  <a:extLst>
                    <a:ext uri="{FF2B5EF4-FFF2-40B4-BE49-F238E27FC236}">
                      <a16:creationId xmlns:a16="http://schemas.microsoft.com/office/drawing/2014/main" id="{426C63E1-CCF2-4B57-AF50-AEE60795BF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64" y="0"/>
                  <a:ext cx="984" cy="518"/>
                  <a:chOff x="2864" y="0"/>
                  <a:chExt cx="984" cy="518"/>
                </a:xfrm>
              </p:grpSpPr>
              <p:sp>
                <p:nvSpPr>
                  <p:cNvPr id="25663" name="Rectangle 19">
                    <a:extLst>
                      <a:ext uri="{FF2B5EF4-FFF2-40B4-BE49-F238E27FC236}">
                        <a16:creationId xmlns:a16="http://schemas.microsoft.com/office/drawing/2014/main" id="{2C72EB84-470F-4241-9223-AE5F76DA53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07" y="0"/>
                    <a:ext cx="898" cy="518"/>
                  </a:xfrm>
                  <a:prstGeom prst="rect">
                    <a:avLst/>
                  </a:prstGeom>
                  <a:solidFill>
                    <a:srgbClr val="CCCC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90000"/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Assessable executions</a:t>
                    </a:r>
                  </a:p>
                  <a:p>
                    <a:pPr algn="just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ES" sz="2000" dirty="0"/>
                  </a:p>
                </p:txBody>
              </p:sp>
              <p:sp>
                <p:nvSpPr>
                  <p:cNvPr id="25664" name="Rectangle 20">
                    <a:extLst>
                      <a:ext uri="{FF2B5EF4-FFF2-40B4-BE49-F238E27FC236}">
                        <a16:creationId xmlns:a16="http://schemas.microsoft.com/office/drawing/2014/main" id="{21DB6443-1F0B-4D56-8EE1-CF9B8CEBA0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64" y="0"/>
                    <a:ext cx="984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90000"/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ES" sz="1200" dirty="0"/>
                  </a:p>
                </p:txBody>
              </p:sp>
            </p:grpSp>
          </p:grpSp>
          <p:grpSp>
            <p:nvGrpSpPr>
              <p:cNvPr id="25610" name="Group 21">
                <a:extLst>
                  <a:ext uri="{FF2B5EF4-FFF2-40B4-BE49-F238E27FC236}">
                    <a16:creationId xmlns:a16="http://schemas.microsoft.com/office/drawing/2014/main" id="{719CBCA1-8191-445C-8534-2D8704C306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18"/>
                <a:ext cx="1055" cy="748"/>
                <a:chOff x="0" y="518"/>
                <a:chExt cx="1055" cy="748"/>
              </a:xfrm>
            </p:grpSpPr>
            <p:sp>
              <p:nvSpPr>
                <p:cNvPr id="25657" name="Rectangle 22">
                  <a:extLst>
                    <a:ext uri="{FF2B5EF4-FFF2-40B4-BE49-F238E27FC236}">
                      <a16:creationId xmlns:a16="http://schemas.microsoft.com/office/drawing/2014/main" id="{401AA3D5-A7BD-466C-A69F-83A620E5D6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1055" cy="748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  <p:grpSp>
              <p:nvGrpSpPr>
                <p:cNvPr id="25658" name="Group 23">
                  <a:extLst>
                    <a:ext uri="{FF2B5EF4-FFF2-40B4-BE49-F238E27FC236}">
                      <a16:creationId xmlns:a16="http://schemas.microsoft.com/office/drawing/2014/main" id="{5FC5CCEE-D314-4427-B701-92B9AC89E0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518"/>
                  <a:ext cx="1055" cy="748"/>
                  <a:chOff x="0" y="518"/>
                  <a:chExt cx="1055" cy="748"/>
                </a:xfrm>
              </p:grpSpPr>
              <p:sp>
                <p:nvSpPr>
                  <p:cNvPr id="25659" name="Rectangle 24">
                    <a:extLst>
                      <a:ext uri="{FF2B5EF4-FFF2-40B4-BE49-F238E27FC236}">
                        <a16:creationId xmlns:a16="http://schemas.microsoft.com/office/drawing/2014/main" id="{6F8F7A55-B598-499E-94F1-4B8BD5B3E0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" y="518"/>
                    <a:ext cx="969" cy="748"/>
                  </a:xfrm>
                  <a:prstGeom prst="rect">
                    <a:avLst/>
                  </a:prstGeom>
                  <a:solidFill>
                    <a:srgbClr val="CCCC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90000"/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  <a:p>
                    <a:pPr algn="just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IN PERSON T-L</a:t>
                    </a:r>
                    <a:endParaRPr lang="en-US" sz="20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(Classroom/Workshop)</a:t>
                    </a:r>
                  </a:p>
                  <a:p>
                    <a:pPr algn="just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ES" sz="2400" dirty="0"/>
                  </a:p>
                </p:txBody>
              </p:sp>
              <p:sp>
                <p:nvSpPr>
                  <p:cNvPr id="25660" name="Rectangle 25">
                    <a:extLst>
                      <a:ext uri="{FF2B5EF4-FFF2-40B4-BE49-F238E27FC236}">
                        <a16:creationId xmlns:a16="http://schemas.microsoft.com/office/drawing/2014/main" id="{D906A0D0-2F9B-41C5-A8BF-048BAE9F7E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518"/>
                    <a:ext cx="1055" cy="74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90000"/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ES" sz="1200" dirty="0"/>
                  </a:p>
                </p:txBody>
              </p:sp>
            </p:grpSp>
          </p:grpSp>
          <p:grpSp>
            <p:nvGrpSpPr>
              <p:cNvPr id="25611" name="Group 26">
                <a:extLst>
                  <a:ext uri="{FF2B5EF4-FFF2-40B4-BE49-F238E27FC236}">
                    <a16:creationId xmlns:a16="http://schemas.microsoft.com/office/drawing/2014/main" id="{CCC8777A-F743-4265-908A-7566633434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5" y="518"/>
                <a:ext cx="603" cy="748"/>
                <a:chOff x="1055" y="518"/>
                <a:chExt cx="603" cy="748"/>
              </a:xfrm>
            </p:grpSpPr>
            <p:sp>
              <p:nvSpPr>
                <p:cNvPr id="25655" name="Rectangle 27">
                  <a:extLst>
                    <a:ext uri="{FF2B5EF4-FFF2-40B4-BE49-F238E27FC236}">
                      <a16:creationId xmlns:a16="http://schemas.microsoft.com/office/drawing/2014/main" id="{20F66ADE-38D0-45E3-BA8F-A1C750C7B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8" y="518"/>
                  <a:ext cx="517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75%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000" dirty="0"/>
                </a:p>
              </p:txBody>
            </p:sp>
            <p:sp>
              <p:nvSpPr>
                <p:cNvPr id="25656" name="Rectangle 28">
                  <a:extLst>
                    <a:ext uri="{FF2B5EF4-FFF2-40B4-BE49-F238E27FC236}">
                      <a16:creationId xmlns:a16="http://schemas.microsoft.com/office/drawing/2014/main" id="{DB710BE6-3026-4719-BCC7-7F1E570011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5" y="518"/>
                  <a:ext cx="603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5612" name="Group 29">
                <a:extLst>
                  <a:ext uri="{FF2B5EF4-FFF2-40B4-BE49-F238E27FC236}">
                    <a16:creationId xmlns:a16="http://schemas.microsoft.com/office/drawing/2014/main" id="{9C839A65-3F6A-46A0-8932-3EC60A4E81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8" y="518"/>
                <a:ext cx="603" cy="748"/>
                <a:chOff x="1658" y="518"/>
                <a:chExt cx="603" cy="748"/>
              </a:xfrm>
            </p:grpSpPr>
            <p:sp>
              <p:nvSpPr>
                <p:cNvPr id="25653" name="Rectangle 30">
                  <a:extLst>
                    <a:ext uri="{FF2B5EF4-FFF2-40B4-BE49-F238E27FC236}">
                      <a16:creationId xmlns:a16="http://schemas.microsoft.com/office/drawing/2014/main" id="{8D2E49E4-4077-4CAC-8BD8-0F9BC10D3A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518"/>
                  <a:ext cx="517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50%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000" dirty="0"/>
                </a:p>
              </p:txBody>
            </p:sp>
            <p:sp>
              <p:nvSpPr>
                <p:cNvPr id="25654" name="Rectangle 31">
                  <a:extLst>
                    <a:ext uri="{FF2B5EF4-FFF2-40B4-BE49-F238E27FC236}">
                      <a16:creationId xmlns:a16="http://schemas.microsoft.com/office/drawing/2014/main" id="{B7077166-06FE-4B25-AAC8-0655E65583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8" y="518"/>
                  <a:ext cx="603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5613" name="Group 32">
                <a:extLst>
                  <a:ext uri="{FF2B5EF4-FFF2-40B4-BE49-F238E27FC236}">
                    <a16:creationId xmlns:a16="http://schemas.microsoft.com/office/drawing/2014/main" id="{6EC6E50D-DBDB-47FF-B5C6-B0CC8A5EAE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1" y="518"/>
                <a:ext cx="603" cy="748"/>
                <a:chOff x="2261" y="518"/>
                <a:chExt cx="603" cy="748"/>
              </a:xfrm>
            </p:grpSpPr>
            <p:sp>
              <p:nvSpPr>
                <p:cNvPr id="25651" name="Rectangle 33">
                  <a:extLst>
                    <a:ext uri="{FF2B5EF4-FFF2-40B4-BE49-F238E27FC236}">
                      <a16:creationId xmlns:a16="http://schemas.microsoft.com/office/drawing/2014/main" id="{EA7B7FC3-9616-4254-A399-EF2D8AB4F1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4" y="518"/>
                  <a:ext cx="517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25%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000" dirty="0"/>
                </a:p>
              </p:txBody>
            </p:sp>
            <p:sp>
              <p:nvSpPr>
                <p:cNvPr id="25652" name="Rectangle 34">
                  <a:extLst>
                    <a:ext uri="{FF2B5EF4-FFF2-40B4-BE49-F238E27FC236}">
                      <a16:creationId xmlns:a16="http://schemas.microsoft.com/office/drawing/2014/main" id="{532A8C71-2B0F-4BCB-9D82-B2591F1ADD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1" y="518"/>
                  <a:ext cx="603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5614" name="Group 35">
                <a:extLst>
                  <a:ext uri="{FF2B5EF4-FFF2-40B4-BE49-F238E27FC236}">
                    <a16:creationId xmlns:a16="http://schemas.microsoft.com/office/drawing/2014/main" id="{C99491C7-536F-4721-8E77-9241BA32CD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4" y="518"/>
                <a:ext cx="984" cy="748"/>
                <a:chOff x="2864" y="518"/>
                <a:chExt cx="984" cy="748"/>
              </a:xfrm>
            </p:grpSpPr>
            <p:sp>
              <p:nvSpPr>
                <p:cNvPr id="25649" name="Rectangle 36">
                  <a:extLst>
                    <a:ext uri="{FF2B5EF4-FFF2-40B4-BE49-F238E27FC236}">
                      <a16:creationId xmlns:a16="http://schemas.microsoft.com/office/drawing/2014/main" id="{94FFF448-14F0-47E4-AD19-F6BDCA2DCD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7" y="518"/>
                  <a:ext cx="898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Involvement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Exams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Tasks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…….</a:t>
                  </a:r>
                </a:p>
              </p:txBody>
            </p:sp>
            <p:sp>
              <p:nvSpPr>
                <p:cNvPr id="25650" name="Rectangle 37">
                  <a:extLst>
                    <a:ext uri="{FF2B5EF4-FFF2-40B4-BE49-F238E27FC236}">
                      <a16:creationId xmlns:a16="http://schemas.microsoft.com/office/drawing/2014/main" id="{1AD178F8-4506-4DC9-84FE-9A862A69C2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4" y="518"/>
                  <a:ext cx="984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5615" name="Group 38">
                <a:extLst>
                  <a:ext uri="{FF2B5EF4-FFF2-40B4-BE49-F238E27FC236}">
                    <a16:creationId xmlns:a16="http://schemas.microsoft.com/office/drawing/2014/main" id="{34555A89-2918-4612-BBF2-C08A689EC1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266"/>
                <a:ext cx="1055" cy="863"/>
                <a:chOff x="0" y="1266"/>
                <a:chExt cx="1055" cy="863"/>
              </a:xfrm>
            </p:grpSpPr>
            <p:sp>
              <p:nvSpPr>
                <p:cNvPr id="25645" name="Rectangle 39">
                  <a:extLst>
                    <a:ext uri="{FF2B5EF4-FFF2-40B4-BE49-F238E27FC236}">
                      <a16:creationId xmlns:a16="http://schemas.microsoft.com/office/drawing/2014/main" id="{EE5D8DC7-9354-4666-840E-F7866EC2CD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266"/>
                  <a:ext cx="1055" cy="863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  <p:grpSp>
              <p:nvGrpSpPr>
                <p:cNvPr id="25646" name="Group 40">
                  <a:extLst>
                    <a:ext uri="{FF2B5EF4-FFF2-40B4-BE49-F238E27FC236}">
                      <a16:creationId xmlns:a16="http://schemas.microsoft.com/office/drawing/2014/main" id="{49B5A433-36DF-4403-8CB9-39289170A1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1266"/>
                  <a:ext cx="1055" cy="863"/>
                  <a:chOff x="0" y="1266"/>
                  <a:chExt cx="1055" cy="863"/>
                </a:xfrm>
              </p:grpSpPr>
              <p:sp>
                <p:nvSpPr>
                  <p:cNvPr id="25647" name="Rectangle 41">
                    <a:extLst>
                      <a:ext uri="{FF2B5EF4-FFF2-40B4-BE49-F238E27FC236}">
                        <a16:creationId xmlns:a16="http://schemas.microsoft.com/office/drawing/2014/main" id="{6FF8374D-EAE2-4B1B-BAFA-AC07EFA3B7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" y="1266"/>
                    <a:ext cx="969" cy="863"/>
                  </a:xfrm>
                  <a:prstGeom prst="rect">
                    <a:avLst/>
                  </a:prstGeom>
                  <a:solidFill>
                    <a:srgbClr val="CCCC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90000"/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  <a:p>
                    <a:pPr algn="just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 </a:t>
                    </a:r>
                    <a:r>
                      <a:rPr lang="en-US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DIRECTED T-L</a:t>
                    </a:r>
                    <a:endParaRPr lang="en-US" sz="20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(Out of the classroom/workshop)</a:t>
                    </a:r>
                  </a:p>
                  <a:p>
                    <a:pPr algn="just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ES" sz="2400" dirty="0"/>
                  </a:p>
                </p:txBody>
              </p:sp>
              <p:sp>
                <p:nvSpPr>
                  <p:cNvPr id="25648" name="Rectangle 42">
                    <a:extLst>
                      <a:ext uri="{FF2B5EF4-FFF2-40B4-BE49-F238E27FC236}">
                        <a16:creationId xmlns:a16="http://schemas.microsoft.com/office/drawing/2014/main" id="{55E43F59-E34E-42BA-A4E6-1018B23336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266"/>
                    <a:ext cx="1055" cy="86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90000"/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ES" sz="1200" dirty="0"/>
                  </a:p>
                </p:txBody>
              </p:sp>
            </p:grpSp>
          </p:grpSp>
          <p:grpSp>
            <p:nvGrpSpPr>
              <p:cNvPr id="25616" name="Group 43">
                <a:extLst>
                  <a:ext uri="{FF2B5EF4-FFF2-40B4-BE49-F238E27FC236}">
                    <a16:creationId xmlns:a16="http://schemas.microsoft.com/office/drawing/2014/main" id="{6957B4CD-CB57-490B-A823-1077C14A8E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5" y="1266"/>
                <a:ext cx="603" cy="863"/>
                <a:chOff x="1055" y="1266"/>
                <a:chExt cx="603" cy="863"/>
              </a:xfrm>
            </p:grpSpPr>
            <p:sp>
              <p:nvSpPr>
                <p:cNvPr id="25643" name="Rectangle 44">
                  <a:extLst>
                    <a:ext uri="{FF2B5EF4-FFF2-40B4-BE49-F238E27FC236}">
                      <a16:creationId xmlns:a16="http://schemas.microsoft.com/office/drawing/2014/main" id="{AAD56471-68E4-45C8-B2A0-6A46F866B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8" y="1266"/>
                  <a:ext cx="517" cy="8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25%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000" dirty="0"/>
                </a:p>
              </p:txBody>
            </p:sp>
            <p:sp>
              <p:nvSpPr>
                <p:cNvPr id="25644" name="Rectangle 45">
                  <a:extLst>
                    <a:ext uri="{FF2B5EF4-FFF2-40B4-BE49-F238E27FC236}">
                      <a16:creationId xmlns:a16="http://schemas.microsoft.com/office/drawing/2014/main" id="{64616D63-61D2-404B-9FCF-0C93DD589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5" y="1266"/>
                  <a:ext cx="603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5617" name="Group 46">
                <a:extLst>
                  <a:ext uri="{FF2B5EF4-FFF2-40B4-BE49-F238E27FC236}">
                    <a16:creationId xmlns:a16="http://schemas.microsoft.com/office/drawing/2014/main" id="{7E4FE2D2-781F-4798-81E9-D92EEF9ED0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8" y="1266"/>
                <a:ext cx="603" cy="863"/>
                <a:chOff x="1658" y="1266"/>
                <a:chExt cx="603" cy="863"/>
              </a:xfrm>
            </p:grpSpPr>
            <p:sp>
              <p:nvSpPr>
                <p:cNvPr id="25641" name="Rectangle 47">
                  <a:extLst>
                    <a:ext uri="{FF2B5EF4-FFF2-40B4-BE49-F238E27FC236}">
                      <a16:creationId xmlns:a16="http://schemas.microsoft.com/office/drawing/2014/main" id="{ECD26887-A601-4CC6-BB68-CCAFE562D8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1266"/>
                  <a:ext cx="517" cy="8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40%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000" dirty="0"/>
                </a:p>
              </p:txBody>
            </p:sp>
            <p:sp>
              <p:nvSpPr>
                <p:cNvPr id="25642" name="Rectangle 48">
                  <a:extLst>
                    <a:ext uri="{FF2B5EF4-FFF2-40B4-BE49-F238E27FC236}">
                      <a16:creationId xmlns:a16="http://schemas.microsoft.com/office/drawing/2014/main" id="{3E8AB1AF-5079-4042-9AFA-10C8F98B3C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8" y="1266"/>
                  <a:ext cx="603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5618" name="Group 49">
                <a:extLst>
                  <a:ext uri="{FF2B5EF4-FFF2-40B4-BE49-F238E27FC236}">
                    <a16:creationId xmlns:a16="http://schemas.microsoft.com/office/drawing/2014/main" id="{1B8F1FBE-D175-4843-95A0-A2FDAF855E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1" y="1266"/>
                <a:ext cx="603" cy="863"/>
                <a:chOff x="2261" y="1266"/>
                <a:chExt cx="603" cy="863"/>
              </a:xfrm>
            </p:grpSpPr>
            <p:sp>
              <p:nvSpPr>
                <p:cNvPr id="25639" name="Rectangle 50">
                  <a:extLst>
                    <a:ext uri="{FF2B5EF4-FFF2-40B4-BE49-F238E27FC236}">
                      <a16:creationId xmlns:a16="http://schemas.microsoft.com/office/drawing/2014/main" id="{97123772-D4CD-4FE4-AB25-11CC443A12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4" y="1266"/>
                  <a:ext cx="517" cy="8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55%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000" dirty="0"/>
                </a:p>
              </p:txBody>
            </p:sp>
            <p:sp>
              <p:nvSpPr>
                <p:cNvPr id="25640" name="Rectangle 51">
                  <a:extLst>
                    <a:ext uri="{FF2B5EF4-FFF2-40B4-BE49-F238E27FC236}">
                      <a16:creationId xmlns:a16="http://schemas.microsoft.com/office/drawing/2014/main" id="{546948AD-7A1F-4AD8-9C03-85BDB12BAC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1" y="1266"/>
                  <a:ext cx="603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5619" name="Group 52">
                <a:extLst>
                  <a:ext uri="{FF2B5EF4-FFF2-40B4-BE49-F238E27FC236}">
                    <a16:creationId xmlns:a16="http://schemas.microsoft.com/office/drawing/2014/main" id="{625F6363-71BE-4098-8634-73B57A42F8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4" y="1266"/>
                <a:ext cx="984" cy="863"/>
                <a:chOff x="2864" y="1266"/>
                <a:chExt cx="984" cy="863"/>
              </a:xfrm>
            </p:grpSpPr>
            <p:sp>
              <p:nvSpPr>
                <p:cNvPr id="25637" name="Rectangle 53">
                  <a:extLst>
                    <a:ext uri="{FF2B5EF4-FFF2-40B4-BE49-F238E27FC236}">
                      <a16:creationId xmlns:a16="http://schemas.microsoft.com/office/drawing/2014/main" id="{B2F16F6D-F947-45E0-9244-F8984F93C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7" y="1266"/>
                  <a:ext cx="898" cy="8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Involvement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Observance of rules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Quality of contributions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……..</a:t>
                  </a:r>
                </a:p>
              </p:txBody>
            </p:sp>
            <p:sp>
              <p:nvSpPr>
                <p:cNvPr id="25638" name="Rectangle 54">
                  <a:extLst>
                    <a:ext uri="{FF2B5EF4-FFF2-40B4-BE49-F238E27FC236}">
                      <a16:creationId xmlns:a16="http://schemas.microsoft.com/office/drawing/2014/main" id="{4E3C2032-F895-474F-8A5B-B6BC3602F7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4" y="1266"/>
                  <a:ext cx="984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5620" name="Group 55">
                <a:extLst>
                  <a:ext uri="{FF2B5EF4-FFF2-40B4-BE49-F238E27FC236}">
                    <a16:creationId xmlns:a16="http://schemas.microsoft.com/office/drawing/2014/main" id="{7E2EBC62-9590-4855-9AD3-7DC9FBE61B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129"/>
                <a:ext cx="1055" cy="633"/>
                <a:chOff x="0" y="2129"/>
                <a:chExt cx="1055" cy="633"/>
              </a:xfrm>
            </p:grpSpPr>
            <p:sp>
              <p:nvSpPr>
                <p:cNvPr id="25633" name="Rectangle 56">
                  <a:extLst>
                    <a:ext uri="{FF2B5EF4-FFF2-40B4-BE49-F238E27FC236}">
                      <a16:creationId xmlns:a16="http://schemas.microsoft.com/office/drawing/2014/main" id="{E6D89B35-D16B-4A4D-BA79-2BEBE139F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29"/>
                  <a:ext cx="1055" cy="633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  <p:grpSp>
              <p:nvGrpSpPr>
                <p:cNvPr id="25634" name="Group 57">
                  <a:extLst>
                    <a:ext uri="{FF2B5EF4-FFF2-40B4-BE49-F238E27FC236}">
                      <a16:creationId xmlns:a16="http://schemas.microsoft.com/office/drawing/2014/main" id="{463B65C7-F2D5-4AD0-8474-D77F8C2902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2129"/>
                  <a:ext cx="1055" cy="633"/>
                  <a:chOff x="0" y="2129"/>
                  <a:chExt cx="1055" cy="633"/>
                </a:xfrm>
              </p:grpSpPr>
              <p:sp>
                <p:nvSpPr>
                  <p:cNvPr id="25635" name="Rectangle 58">
                    <a:extLst>
                      <a:ext uri="{FF2B5EF4-FFF2-40B4-BE49-F238E27FC236}">
                        <a16:creationId xmlns:a16="http://schemas.microsoft.com/office/drawing/2014/main" id="{A096F1C6-7588-4133-BCD3-C7E97222DA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" y="2129"/>
                    <a:ext cx="969" cy="633"/>
                  </a:xfrm>
                  <a:prstGeom prst="rect">
                    <a:avLst/>
                  </a:prstGeom>
                  <a:solidFill>
                    <a:srgbClr val="CCCC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90000"/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AUTONOMOUS T-L</a:t>
                    </a:r>
                    <a:endParaRPr lang="en-US" sz="20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(Out of the classroom/workshop)</a:t>
                    </a:r>
                  </a:p>
                  <a:p>
                    <a:pPr algn="just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ES" sz="2400" dirty="0"/>
                  </a:p>
                </p:txBody>
              </p:sp>
              <p:sp>
                <p:nvSpPr>
                  <p:cNvPr id="25636" name="Rectangle 59">
                    <a:extLst>
                      <a:ext uri="{FF2B5EF4-FFF2-40B4-BE49-F238E27FC236}">
                        <a16:creationId xmlns:a16="http://schemas.microsoft.com/office/drawing/2014/main" id="{8BD7B916-2DC7-4E06-B9AB-680393FF06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29"/>
                    <a:ext cx="1055" cy="63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90000"/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ES" sz="1200" dirty="0"/>
                  </a:p>
                </p:txBody>
              </p:sp>
            </p:grpSp>
          </p:grpSp>
          <p:grpSp>
            <p:nvGrpSpPr>
              <p:cNvPr id="25621" name="Group 60">
                <a:extLst>
                  <a:ext uri="{FF2B5EF4-FFF2-40B4-BE49-F238E27FC236}">
                    <a16:creationId xmlns:a16="http://schemas.microsoft.com/office/drawing/2014/main" id="{EA714AA4-F3D9-43EF-B47E-D84ECF775C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5" y="2129"/>
                <a:ext cx="603" cy="633"/>
                <a:chOff x="1055" y="2129"/>
                <a:chExt cx="603" cy="633"/>
              </a:xfrm>
            </p:grpSpPr>
            <p:sp>
              <p:nvSpPr>
                <p:cNvPr id="25631" name="Rectangle 61">
                  <a:extLst>
                    <a:ext uri="{FF2B5EF4-FFF2-40B4-BE49-F238E27FC236}">
                      <a16:creationId xmlns:a16="http://schemas.microsoft.com/office/drawing/2014/main" id="{C4EE1EC4-2579-4C14-B845-766F5105B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8" y="2129"/>
                  <a:ext cx="517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5632" name="Rectangle 62">
                  <a:extLst>
                    <a:ext uri="{FF2B5EF4-FFF2-40B4-BE49-F238E27FC236}">
                      <a16:creationId xmlns:a16="http://schemas.microsoft.com/office/drawing/2014/main" id="{19094A2D-174D-4A78-BC34-538884CCC9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5" y="2129"/>
                  <a:ext cx="603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5622" name="Group 63">
                <a:extLst>
                  <a:ext uri="{FF2B5EF4-FFF2-40B4-BE49-F238E27FC236}">
                    <a16:creationId xmlns:a16="http://schemas.microsoft.com/office/drawing/2014/main" id="{EBA7E956-82E7-4251-A0CC-8C97160E80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8" y="2129"/>
                <a:ext cx="603" cy="633"/>
                <a:chOff x="1658" y="2129"/>
                <a:chExt cx="603" cy="633"/>
              </a:xfrm>
            </p:grpSpPr>
            <p:sp>
              <p:nvSpPr>
                <p:cNvPr id="25629" name="Rectangle 64">
                  <a:extLst>
                    <a:ext uri="{FF2B5EF4-FFF2-40B4-BE49-F238E27FC236}">
                      <a16:creationId xmlns:a16="http://schemas.microsoft.com/office/drawing/2014/main" id="{AEDB7400-48C7-4141-BFBB-F14A20506B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2129"/>
                  <a:ext cx="517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10%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000" dirty="0"/>
                </a:p>
              </p:txBody>
            </p:sp>
            <p:sp>
              <p:nvSpPr>
                <p:cNvPr id="25630" name="Rectangle 65">
                  <a:extLst>
                    <a:ext uri="{FF2B5EF4-FFF2-40B4-BE49-F238E27FC236}">
                      <a16:creationId xmlns:a16="http://schemas.microsoft.com/office/drawing/2014/main" id="{3A70890F-7D95-41D7-9C18-8319DA5D85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8" y="2129"/>
                  <a:ext cx="603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5623" name="Group 66">
                <a:extLst>
                  <a:ext uri="{FF2B5EF4-FFF2-40B4-BE49-F238E27FC236}">
                    <a16:creationId xmlns:a16="http://schemas.microsoft.com/office/drawing/2014/main" id="{7095202C-EE81-43DB-957F-4E5A016CA8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1" y="2129"/>
                <a:ext cx="603" cy="633"/>
                <a:chOff x="2261" y="2129"/>
                <a:chExt cx="603" cy="633"/>
              </a:xfrm>
            </p:grpSpPr>
            <p:sp>
              <p:nvSpPr>
                <p:cNvPr id="25627" name="Rectangle 67">
                  <a:extLst>
                    <a:ext uri="{FF2B5EF4-FFF2-40B4-BE49-F238E27FC236}">
                      <a16:creationId xmlns:a16="http://schemas.microsoft.com/office/drawing/2014/main" id="{2206EE06-9AEB-4CA2-B985-D091F1D0B4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4" y="2129"/>
                  <a:ext cx="517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20%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000" dirty="0"/>
                </a:p>
              </p:txBody>
            </p:sp>
            <p:sp>
              <p:nvSpPr>
                <p:cNvPr id="25628" name="Rectangle 68">
                  <a:extLst>
                    <a:ext uri="{FF2B5EF4-FFF2-40B4-BE49-F238E27FC236}">
                      <a16:creationId xmlns:a16="http://schemas.microsoft.com/office/drawing/2014/main" id="{F74779C2-0EF3-47D1-96C0-EE16B7350A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1" y="2129"/>
                  <a:ext cx="603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5624" name="Group 69">
                <a:extLst>
                  <a:ext uri="{FF2B5EF4-FFF2-40B4-BE49-F238E27FC236}">
                    <a16:creationId xmlns:a16="http://schemas.microsoft.com/office/drawing/2014/main" id="{23D8CD92-EB76-470D-84D7-A8F20F0A10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4" y="2129"/>
                <a:ext cx="984" cy="633"/>
                <a:chOff x="2864" y="2129"/>
                <a:chExt cx="984" cy="633"/>
              </a:xfrm>
            </p:grpSpPr>
            <p:sp>
              <p:nvSpPr>
                <p:cNvPr id="25625" name="Rectangle 70">
                  <a:extLst>
                    <a:ext uri="{FF2B5EF4-FFF2-40B4-BE49-F238E27FC236}">
                      <a16:creationId xmlns:a16="http://schemas.microsoft.com/office/drawing/2014/main" id="{69DC8B69-F906-4A6E-91E3-3051D2B1DB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7" y="2129"/>
                  <a:ext cx="898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Self assessment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Portfolio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……….</a:t>
                  </a:r>
                </a:p>
              </p:txBody>
            </p:sp>
            <p:sp>
              <p:nvSpPr>
                <p:cNvPr id="25626" name="Rectangle 71">
                  <a:extLst>
                    <a:ext uri="{FF2B5EF4-FFF2-40B4-BE49-F238E27FC236}">
                      <a16:creationId xmlns:a16="http://schemas.microsoft.com/office/drawing/2014/main" id="{D2970D65-24FE-46D1-9D75-4AA608CA9D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4" y="2129"/>
                  <a:ext cx="98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</p:grpSp>
        <p:sp>
          <p:nvSpPr>
            <p:cNvPr id="25606" name="Rectangle 72">
              <a:extLst>
                <a:ext uri="{FF2B5EF4-FFF2-40B4-BE49-F238E27FC236}">
                  <a16:creationId xmlns:a16="http://schemas.microsoft.com/office/drawing/2014/main" id="{6A83D804-F831-4507-A1B8-0E574F32A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3854" cy="276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s-ES" sz="1200" dirty="0"/>
            </a:p>
          </p:txBody>
        </p:sp>
      </p:grpSp>
      <p:sp>
        <p:nvSpPr>
          <p:cNvPr id="75" name="Título 2">
            <a:extLst>
              <a:ext uri="{FF2B5EF4-FFF2-40B4-BE49-F238E27FC236}">
                <a16:creationId xmlns:a16="http://schemas.microsoft.com/office/drawing/2014/main" id="{6FB16B6C-639F-4194-9C0B-FE470038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376" y="65988"/>
            <a:ext cx="10515600" cy="799832"/>
          </a:xfrm>
        </p:spPr>
        <p:txBody>
          <a:bodyPr/>
          <a:lstStyle/>
          <a:p>
            <a:pPr algn="ctr"/>
            <a:r>
              <a:rPr lang="en-US" dirty="0"/>
              <a:t>Learning time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Group 3">
            <a:extLst>
              <a:ext uri="{FF2B5EF4-FFF2-40B4-BE49-F238E27FC236}">
                <a16:creationId xmlns:a16="http://schemas.microsoft.com/office/drawing/2014/main" id="{2CF87AF0-3FD4-46EF-8BDB-B09C46409998}"/>
              </a:ext>
            </a:extLst>
          </p:cNvPr>
          <p:cNvGrpSpPr>
            <a:grpSpLocks/>
          </p:cNvGrpSpPr>
          <p:nvPr/>
        </p:nvGrpSpPr>
        <p:grpSpPr bwMode="auto">
          <a:xfrm>
            <a:off x="1319753" y="744718"/>
            <a:ext cx="8861196" cy="6033155"/>
            <a:chOff x="-3" y="-3"/>
            <a:chExt cx="4335" cy="5851"/>
          </a:xfrm>
        </p:grpSpPr>
        <p:grpSp>
          <p:nvGrpSpPr>
            <p:cNvPr id="23556" name="Group 4">
              <a:extLst>
                <a:ext uri="{FF2B5EF4-FFF2-40B4-BE49-F238E27FC236}">
                  <a16:creationId xmlns:a16="http://schemas.microsoft.com/office/drawing/2014/main" id="{4038CAAA-BFE6-462B-9490-9076035660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329" cy="5845"/>
              <a:chOff x="0" y="0"/>
              <a:chExt cx="4329" cy="5845"/>
            </a:xfrm>
          </p:grpSpPr>
          <p:grpSp>
            <p:nvGrpSpPr>
              <p:cNvPr id="23558" name="Group 5">
                <a:extLst>
                  <a:ext uri="{FF2B5EF4-FFF2-40B4-BE49-F238E27FC236}">
                    <a16:creationId xmlns:a16="http://schemas.microsoft.com/office/drawing/2014/main" id="{4568ABC5-900C-4AF5-BAC8-0D7BEE968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4329" cy="394"/>
                <a:chOff x="0" y="0"/>
                <a:chExt cx="4329" cy="394"/>
              </a:xfrm>
            </p:grpSpPr>
            <p:sp>
              <p:nvSpPr>
                <p:cNvPr id="23663" name="Rectangle 6">
                  <a:extLst>
                    <a:ext uri="{FF2B5EF4-FFF2-40B4-BE49-F238E27FC236}">
                      <a16:creationId xmlns:a16="http://schemas.microsoft.com/office/drawing/2014/main" id="{FFD485E2-D368-42CD-9F07-B21EBF040F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29" cy="394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  <p:grpSp>
              <p:nvGrpSpPr>
                <p:cNvPr id="23664" name="Group 7">
                  <a:extLst>
                    <a:ext uri="{FF2B5EF4-FFF2-40B4-BE49-F238E27FC236}">
                      <a16:creationId xmlns:a16="http://schemas.microsoft.com/office/drawing/2014/main" id="{97EA4EC9-3B71-436B-8DD5-AE5902AA7B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329" cy="394"/>
                  <a:chOff x="0" y="0"/>
                  <a:chExt cx="4329" cy="394"/>
                </a:xfrm>
              </p:grpSpPr>
              <p:sp>
                <p:nvSpPr>
                  <p:cNvPr id="23665" name="Rectangle 8">
                    <a:extLst>
                      <a:ext uri="{FF2B5EF4-FFF2-40B4-BE49-F238E27FC236}">
                        <a16:creationId xmlns:a16="http://schemas.microsoft.com/office/drawing/2014/main" id="{5030A04D-1044-4B78-8583-D6A1FE687C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4243" cy="394"/>
                  </a:xfrm>
                  <a:prstGeom prst="rect">
                    <a:avLst/>
                  </a:prstGeom>
                  <a:solidFill>
                    <a:srgbClr val="B3B3B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90000"/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sz="2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rPr>
                      <a:t>IDENTIFICATION DATA</a:t>
                    </a:r>
                  </a:p>
                </p:txBody>
              </p:sp>
              <p:sp>
                <p:nvSpPr>
                  <p:cNvPr id="23666" name="Rectangle 9">
                    <a:extLst>
                      <a:ext uri="{FF2B5EF4-FFF2-40B4-BE49-F238E27FC236}">
                        <a16:creationId xmlns:a16="http://schemas.microsoft.com/office/drawing/2014/main" id="{37310359-ECD2-462F-B7D2-0E8FA134F7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329" cy="39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90000"/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ES" sz="1200" dirty="0"/>
                  </a:p>
                </p:txBody>
              </p:sp>
            </p:grpSp>
          </p:grpSp>
          <p:grpSp>
            <p:nvGrpSpPr>
              <p:cNvPr id="23559" name="Group 10">
                <a:extLst>
                  <a:ext uri="{FF2B5EF4-FFF2-40B4-BE49-F238E27FC236}">
                    <a16:creationId xmlns:a16="http://schemas.microsoft.com/office/drawing/2014/main" id="{E7641C0B-245A-4651-8977-B306B64040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94"/>
                <a:ext cx="2573" cy="374"/>
                <a:chOff x="0" y="394"/>
                <a:chExt cx="2573" cy="374"/>
              </a:xfrm>
            </p:grpSpPr>
            <p:sp>
              <p:nvSpPr>
                <p:cNvPr id="23661" name="Rectangle 11">
                  <a:extLst>
                    <a:ext uri="{FF2B5EF4-FFF2-40B4-BE49-F238E27FC236}">
                      <a16:creationId xmlns:a16="http://schemas.microsoft.com/office/drawing/2014/main" id="{931DD5D1-9665-4F23-8F2E-6D0E1FAFAB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94"/>
                  <a:ext cx="2487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8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Name and last names: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3662" name="Rectangle 12">
                  <a:extLst>
                    <a:ext uri="{FF2B5EF4-FFF2-40B4-BE49-F238E27FC236}">
                      <a16:creationId xmlns:a16="http://schemas.microsoft.com/office/drawing/2014/main" id="{24153F8E-AF54-47BE-B6A3-51CFAE27F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94"/>
                  <a:ext cx="257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60" name="Group 13">
                <a:extLst>
                  <a:ext uri="{FF2B5EF4-FFF2-40B4-BE49-F238E27FC236}">
                    <a16:creationId xmlns:a16="http://schemas.microsoft.com/office/drawing/2014/main" id="{E501882C-8AE7-46C6-A98B-C20B434B93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3" y="394"/>
                <a:ext cx="1756" cy="374"/>
                <a:chOff x="2573" y="394"/>
                <a:chExt cx="1756" cy="374"/>
              </a:xfrm>
            </p:grpSpPr>
            <p:sp>
              <p:nvSpPr>
                <p:cNvPr id="23659" name="Rectangle 14">
                  <a:extLst>
                    <a:ext uri="{FF2B5EF4-FFF2-40B4-BE49-F238E27FC236}">
                      <a16:creationId xmlns:a16="http://schemas.microsoft.com/office/drawing/2014/main" id="{2EE0F64D-CBD0-4DD3-A9DC-09BA622E3A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394"/>
                  <a:ext cx="1670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8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Course:</a:t>
                  </a:r>
                </a:p>
              </p:txBody>
            </p:sp>
            <p:sp>
              <p:nvSpPr>
                <p:cNvPr id="23660" name="Rectangle 15">
                  <a:extLst>
                    <a:ext uri="{FF2B5EF4-FFF2-40B4-BE49-F238E27FC236}">
                      <a16:creationId xmlns:a16="http://schemas.microsoft.com/office/drawing/2014/main" id="{EC99FDAA-66B9-446A-A204-F9E8B1A1D9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" y="394"/>
                  <a:ext cx="175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61" name="Group 16">
                <a:extLst>
                  <a:ext uri="{FF2B5EF4-FFF2-40B4-BE49-F238E27FC236}">
                    <a16:creationId xmlns:a16="http://schemas.microsoft.com/office/drawing/2014/main" id="{17FBFA46-8DB1-4EA8-B949-FB56E67CA5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68"/>
                <a:ext cx="2573" cy="374"/>
                <a:chOff x="0" y="768"/>
                <a:chExt cx="2573" cy="374"/>
              </a:xfrm>
            </p:grpSpPr>
            <p:sp>
              <p:nvSpPr>
                <p:cNvPr id="23657" name="Rectangle 17">
                  <a:extLst>
                    <a:ext uri="{FF2B5EF4-FFF2-40B4-BE49-F238E27FC236}">
                      <a16:creationId xmlns:a16="http://schemas.microsoft.com/office/drawing/2014/main" id="{80DD9109-BBEF-4160-9FDB-F4C8910942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768"/>
                  <a:ext cx="2487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8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Name of the activity: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3658" name="Rectangle 18">
                  <a:extLst>
                    <a:ext uri="{FF2B5EF4-FFF2-40B4-BE49-F238E27FC236}">
                      <a16:creationId xmlns:a16="http://schemas.microsoft.com/office/drawing/2014/main" id="{BFBAA794-3AFB-486A-BBCD-490F9D8379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2573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62" name="Group 19">
                <a:extLst>
                  <a:ext uri="{FF2B5EF4-FFF2-40B4-BE49-F238E27FC236}">
                    <a16:creationId xmlns:a16="http://schemas.microsoft.com/office/drawing/2014/main" id="{13B7FA33-B28E-4171-B43C-465C07BB3A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3" y="768"/>
                <a:ext cx="1756" cy="374"/>
                <a:chOff x="2573" y="768"/>
                <a:chExt cx="1756" cy="374"/>
              </a:xfrm>
            </p:grpSpPr>
            <p:sp>
              <p:nvSpPr>
                <p:cNvPr id="23655" name="Rectangle 20">
                  <a:extLst>
                    <a:ext uri="{FF2B5EF4-FFF2-40B4-BE49-F238E27FC236}">
                      <a16:creationId xmlns:a16="http://schemas.microsoft.com/office/drawing/2014/main" id="{AF2BDB32-F49E-4FB6-A88E-65328DF318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768"/>
                  <a:ext cx="1670" cy="3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8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Topic block:</a:t>
                  </a:r>
                </a:p>
              </p:txBody>
            </p:sp>
            <p:sp>
              <p:nvSpPr>
                <p:cNvPr id="23656" name="Rectangle 21">
                  <a:extLst>
                    <a:ext uri="{FF2B5EF4-FFF2-40B4-BE49-F238E27FC236}">
                      <a16:creationId xmlns:a16="http://schemas.microsoft.com/office/drawing/2014/main" id="{37DCB161-49A2-4B9D-B65D-10CD6987FC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3" y="768"/>
                  <a:ext cx="1756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63" name="Group 22">
                <a:extLst>
                  <a:ext uri="{FF2B5EF4-FFF2-40B4-BE49-F238E27FC236}">
                    <a16:creationId xmlns:a16="http://schemas.microsoft.com/office/drawing/2014/main" id="{2A2B2868-2A8F-4F22-AA3B-D3579C2F4C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142"/>
                <a:ext cx="705" cy="890"/>
                <a:chOff x="0" y="1142"/>
                <a:chExt cx="705" cy="890"/>
              </a:xfrm>
            </p:grpSpPr>
            <p:sp>
              <p:nvSpPr>
                <p:cNvPr id="23653" name="Rectangle 23">
                  <a:extLst>
                    <a:ext uri="{FF2B5EF4-FFF2-40B4-BE49-F238E27FC236}">
                      <a16:creationId xmlns:a16="http://schemas.microsoft.com/office/drawing/2014/main" id="{6FBC55AC-9A68-4D4A-BE6E-1717ECBE1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142"/>
                  <a:ext cx="619" cy="8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8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Type of activity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800" dirty="0"/>
                </a:p>
              </p:txBody>
            </p:sp>
            <p:sp>
              <p:nvSpPr>
                <p:cNvPr id="23654" name="Rectangle 24">
                  <a:extLst>
                    <a:ext uri="{FF2B5EF4-FFF2-40B4-BE49-F238E27FC236}">
                      <a16:creationId xmlns:a16="http://schemas.microsoft.com/office/drawing/2014/main" id="{619F4201-8850-416C-A0E8-93E87CCEE0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142"/>
                  <a:ext cx="705" cy="8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64" name="Group 25">
                <a:extLst>
                  <a:ext uri="{FF2B5EF4-FFF2-40B4-BE49-F238E27FC236}">
                    <a16:creationId xmlns:a16="http://schemas.microsoft.com/office/drawing/2014/main" id="{10074D9F-5B2D-4466-89BC-3C46F2E075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5" y="1142"/>
                <a:ext cx="705" cy="890"/>
                <a:chOff x="705" y="1142"/>
                <a:chExt cx="705" cy="890"/>
              </a:xfrm>
            </p:grpSpPr>
            <p:sp>
              <p:nvSpPr>
                <p:cNvPr id="23651" name="Rectangle 26">
                  <a:extLst>
                    <a:ext uri="{FF2B5EF4-FFF2-40B4-BE49-F238E27FC236}">
                      <a16:creationId xmlns:a16="http://schemas.microsoft.com/office/drawing/2014/main" id="{89510893-8633-446C-B54C-35E4E86DF1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142"/>
                  <a:ext cx="619" cy="8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indent="3048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Theory</a:t>
                  </a:r>
                </a:p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Application</a:t>
                  </a:r>
                </a:p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Laboratory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…………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600" dirty="0"/>
                </a:p>
              </p:txBody>
            </p:sp>
            <p:sp>
              <p:nvSpPr>
                <p:cNvPr id="23652" name="Rectangle 27">
                  <a:extLst>
                    <a:ext uri="{FF2B5EF4-FFF2-40B4-BE49-F238E27FC236}">
                      <a16:creationId xmlns:a16="http://schemas.microsoft.com/office/drawing/2014/main" id="{C801ADA5-F098-40F6-BE8F-D09A640EAD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" y="1142"/>
                  <a:ext cx="705" cy="8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65" name="Group 28">
                <a:extLst>
                  <a:ext uri="{FF2B5EF4-FFF2-40B4-BE49-F238E27FC236}">
                    <a16:creationId xmlns:a16="http://schemas.microsoft.com/office/drawing/2014/main" id="{67288E3C-9F20-4613-B6A2-3C5C807552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0" y="1142"/>
                <a:ext cx="674" cy="890"/>
                <a:chOff x="1410" y="1142"/>
                <a:chExt cx="674" cy="890"/>
              </a:xfrm>
            </p:grpSpPr>
            <p:sp>
              <p:nvSpPr>
                <p:cNvPr id="23649" name="Rectangle 29">
                  <a:extLst>
                    <a:ext uri="{FF2B5EF4-FFF2-40B4-BE49-F238E27FC236}">
                      <a16:creationId xmlns:a16="http://schemas.microsoft.com/office/drawing/2014/main" id="{3033A815-7852-4A42-8574-576311039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3" y="1142"/>
                  <a:ext cx="588" cy="8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indent="3048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indent="0"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Compulsory</a:t>
                  </a:r>
                </a:p>
                <a:p>
                  <a:pPr indent="0"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Optional</a:t>
                  </a:r>
                </a:p>
                <a:p>
                  <a:pPr indent="0"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Free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…………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3650" name="Rectangle 30">
                  <a:extLst>
                    <a:ext uri="{FF2B5EF4-FFF2-40B4-BE49-F238E27FC236}">
                      <a16:creationId xmlns:a16="http://schemas.microsoft.com/office/drawing/2014/main" id="{0B046AE7-2275-4623-8D71-C88BAA59C2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0" y="1142"/>
                  <a:ext cx="674" cy="8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66" name="Group 31">
                <a:extLst>
                  <a:ext uri="{FF2B5EF4-FFF2-40B4-BE49-F238E27FC236}">
                    <a16:creationId xmlns:a16="http://schemas.microsoft.com/office/drawing/2014/main" id="{11A64635-2F8E-4C29-AABF-1367C843E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84" y="1142"/>
                <a:ext cx="777" cy="890"/>
                <a:chOff x="2084" y="1142"/>
                <a:chExt cx="777" cy="890"/>
              </a:xfrm>
            </p:grpSpPr>
            <p:sp>
              <p:nvSpPr>
                <p:cNvPr id="23647" name="Rectangle 32">
                  <a:extLst>
                    <a:ext uri="{FF2B5EF4-FFF2-40B4-BE49-F238E27FC236}">
                      <a16:creationId xmlns:a16="http://schemas.microsoft.com/office/drawing/2014/main" id="{71F4BF61-13E0-4E46-A506-748C75D0C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7" y="1142"/>
                  <a:ext cx="691" cy="8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indent="3048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Individual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In group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All the class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…………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3648" name="Rectangle 33">
                  <a:extLst>
                    <a:ext uri="{FF2B5EF4-FFF2-40B4-BE49-F238E27FC236}">
                      <a16:creationId xmlns:a16="http://schemas.microsoft.com/office/drawing/2014/main" id="{E4874D0E-F9F9-46E3-836E-01A1675324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" y="1142"/>
                  <a:ext cx="777" cy="8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67" name="Group 34">
                <a:extLst>
                  <a:ext uri="{FF2B5EF4-FFF2-40B4-BE49-F238E27FC236}">
                    <a16:creationId xmlns:a16="http://schemas.microsoft.com/office/drawing/2014/main" id="{033E79E5-69EA-4E51-9DBA-8FCDFA2F9B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1" y="1142"/>
                <a:ext cx="758" cy="890"/>
                <a:chOff x="2861" y="1142"/>
                <a:chExt cx="758" cy="890"/>
              </a:xfrm>
            </p:grpSpPr>
            <p:sp>
              <p:nvSpPr>
                <p:cNvPr id="23645" name="Rectangle 35">
                  <a:extLst>
                    <a:ext uri="{FF2B5EF4-FFF2-40B4-BE49-F238E27FC236}">
                      <a16:creationId xmlns:a16="http://schemas.microsoft.com/office/drawing/2014/main" id="{DE3D1E88-5811-45FB-9EE8-F5CA830ACB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4" y="1142"/>
                  <a:ext cx="672" cy="8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indent="3048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indent="0"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Reading</a:t>
                  </a:r>
                </a:p>
                <a:p>
                  <a:pPr indent="0"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Work practice</a:t>
                  </a:r>
                </a:p>
                <a:p>
                  <a:pPr indent="0"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Case study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………….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  <p:sp>
              <p:nvSpPr>
                <p:cNvPr id="23646" name="Rectangle 36">
                  <a:extLst>
                    <a:ext uri="{FF2B5EF4-FFF2-40B4-BE49-F238E27FC236}">
                      <a16:creationId xmlns:a16="http://schemas.microsoft.com/office/drawing/2014/main" id="{836C16C2-541F-45F9-B552-2073CE20CC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1" y="1142"/>
                  <a:ext cx="758" cy="8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68" name="Group 37">
                <a:extLst>
                  <a:ext uri="{FF2B5EF4-FFF2-40B4-BE49-F238E27FC236}">
                    <a16:creationId xmlns:a16="http://schemas.microsoft.com/office/drawing/2014/main" id="{83D3687A-8473-4C71-A406-4A883012CC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9" y="1142"/>
                <a:ext cx="710" cy="890"/>
                <a:chOff x="3619" y="1142"/>
                <a:chExt cx="710" cy="890"/>
              </a:xfrm>
            </p:grpSpPr>
            <p:sp>
              <p:nvSpPr>
                <p:cNvPr id="23643" name="Rectangle 38">
                  <a:extLst>
                    <a:ext uri="{FF2B5EF4-FFF2-40B4-BE49-F238E27FC236}">
                      <a16:creationId xmlns:a16="http://schemas.microsoft.com/office/drawing/2014/main" id="{AE0CB5D2-FAE8-4E2C-9E90-E5AE0C42D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2" y="1142"/>
                  <a:ext cx="624" cy="8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indent="3048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Paper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Oral pres.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Internet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………..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3644" name="Rectangle 39">
                  <a:extLst>
                    <a:ext uri="{FF2B5EF4-FFF2-40B4-BE49-F238E27FC236}">
                      <a16:creationId xmlns:a16="http://schemas.microsoft.com/office/drawing/2014/main" id="{BF00226E-FCEB-477C-A568-CECE355170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9" y="1142"/>
                  <a:ext cx="710" cy="8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69" name="Group 40">
                <a:extLst>
                  <a:ext uri="{FF2B5EF4-FFF2-40B4-BE49-F238E27FC236}">
                    <a16:creationId xmlns:a16="http://schemas.microsoft.com/office/drawing/2014/main" id="{5A06BAD4-59EA-48BD-ABAC-401AF0299D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032"/>
                <a:ext cx="705" cy="546"/>
                <a:chOff x="0" y="2032"/>
                <a:chExt cx="705" cy="546"/>
              </a:xfrm>
            </p:grpSpPr>
            <p:sp>
              <p:nvSpPr>
                <p:cNvPr id="23641" name="Rectangle 41">
                  <a:extLst>
                    <a:ext uri="{FF2B5EF4-FFF2-40B4-BE49-F238E27FC236}">
                      <a16:creationId xmlns:a16="http://schemas.microsoft.com/office/drawing/2014/main" id="{1B1D48DB-09F1-4E43-AFDC-EE018807E2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032"/>
                  <a:ext cx="619" cy="5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4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Starting week: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400" dirty="0"/>
                </a:p>
              </p:txBody>
            </p:sp>
            <p:sp>
              <p:nvSpPr>
                <p:cNvPr id="23642" name="Rectangle 42">
                  <a:extLst>
                    <a:ext uri="{FF2B5EF4-FFF2-40B4-BE49-F238E27FC236}">
                      <a16:creationId xmlns:a16="http://schemas.microsoft.com/office/drawing/2014/main" id="{7B2BCE77-6F0E-49B0-86B1-9581BFFED0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032"/>
                  <a:ext cx="705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70" name="Group 43">
                <a:extLst>
                  <a:ext uri="{FF2B5EF4-FFF2-40B4-BE49-F238E27FC236}">
                    <a16:creationId xmlns:a16="http://schemas.microsoft.com/office/drawing/2014/main" id="{2A0F6B86-3B46-46B3-ABB9-B5E6C32CB5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5" y="2032"/>
                <a:ext cx="705" cy="546"/>
                <a:chOff x="705" y="2032"/>
                <a:chExt cx="705" cy="546"/>
              </a:xfrm>
            </p:grpSpPr>
            <p:sp>
              <p:nvSpPr>
                <p:cNvPr id="23639" name="Rectangle 44">
                  <a:extLst>
                    <a:ext uri="{FF2B5EF4-FFF2-40B4-BE49-F238E27FC236}">
                      <a16:creationId xmlns:a16="http://schemas.microsoft.com/office/drawing/2014/main" id="{1D179681-1D17-435E-9ED3-E228C25BD1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2032"/>
                  <a:ext cx="619" cy="5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3640" name="Rectangle 45">
                  <a:extLst>
                    <a:ext uri="{FF2B5EF4-FFF2-40B4-BE49-F238E27FC236}">
                      <a16:creationId xmlns:a16="http://schemas.microsoft.com/office/drawing/2014/main" id="{777DFC05-1203-42D8-ACBF-16153CE6BB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" y="2032"/>
                  <a:ext cx="705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71" name="Group 46">
                <a:extLst>
                  <a:ext uri="{FF2B5EF4-FFF2-40B4-BE49-F238E27FC236}">
                    <a16:creationId xmlns:a16="http://schemas.microsoft.com/office/drawing/2014/main" id="{703AE726-C04A-4043-A257-BDF8A53319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0" y="2032"/>
                <a:ext cx="674" cy="546"/>
                <a:chOff x="1410" y="2032"/>
                <a:chExt cx="674" cy="546"/>
              </a:xfrm>
            </p:grpSpPr>
            <p:sp>
              <p:nvSpPr>
                <p:cNvPr id="23637" name="Rectangle 47">
                  <a:extLst>
                    <a:ext uri="{FF2B5EF4-FFF2-40B4-BE49-F238E27FC236}">
                      <a16:creationId xmlns:a16="http://schemas.microsoft.com/office/drawing/2014/main" id="{0AABD6F0-EF28-45D8-960F-9BE206D88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3" y="2032"/>
                  <a:ext cx="588" cy="5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4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Delivery week: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400" dirty="0"/>
                </a:p>
              </p:txBody>
            </p:sp>
            <p:sp>
              <p:nvSpPr>
                <p:cNvPr id="23638" name="Rectangle 48">
                  <a:extLst>
                    <a:ext uri="{FF2B5EF4-FFF2-40B4-BE49-F238E27FC236}">
                      <a16:creationId xmlns:a16="http://schemas.microsoft.com/office/drawing/2014/main" id="{828AACB0-875D-4150-83CE-53702D8329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0" y="2032"/>
                  <a:ext cx="674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72" name="Group 49">
                <a:extLst>
                  <a:ext uri="{FF2B5EF4-FFF2-40B4-BE49-F238E27FC236}">
                    <a16:creationId xmlns:a16="http://schemas.microsoft.com/office/drawing/2014/main" id="{8E014F68-2B7A-40BD-BD95-2FCEDA146A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84" y="2032"/>
                <a:ext cx="777" cy="546"/>
                <a:chOff x="2084" y="2032"/>
                <a:chExt cx="777" cy="546"/>
              </a:xfrm>
            </p:grpSpPr>
            <p:sp>
              <p:nvSpPr>
                <p:cNvPr id="23635" name="Rectangle 50">
                  <a:extLst>
                    <a:ext uri="{FF2B5EF4-FFF2-40B4-BE49-F238E27FC236}">
                      <a16:creationId xmlns:a16="http://schemas.microsoft.com/office/drawing/2014/main" id="{2675826B-1667-4BFD-AAD6-D9710931FC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7" y="2032"/>
                  <a:ext cx="691" cy="5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3636" name="Rectangle 51">
                  <a:extLst>
                    <a:ext uri="{FF2B5EF4-FFF2-40B4-BE49-F238E27FC236}">
                      <a16:creationId xmlns:a16="http://schemas.microsoft.com/office/drawing/2014/main" id="{EAECDF7C-57D3-42BE-97B8-3C0C9CCAE3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" y="2032"/>
                  <a:ext cx="777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73" name="Group 52">
                <a:extLst>
                  <a:ext uri="{FF2B5EF4-FFF2-40B4-BE49-F238E27FC236}">
                    <a16:creationId xmlns:a16="http://schemas.microsoft.com/office/drawing/2014/main" id="{48E0923F-E577-4E13-8FFE-4FBAC604EE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1" y="2032"/>
                <a:ext cx="758" cy="546"/>
                <a:chOff x="2861" y="2032"/>
                <a:chExt cx="758" cy="546"/>
              </a:xfrm>
            </p:grpSpPr>
            <p:sp>
              <p:nvSpPr>
                <p:cNvPr id="23633" name="Rectangle 53">
                  <a:extLst>
                    <a:ext uri="{FF2B5EF4-FFF2-40B4-BE49-F238E27FC236}">
                      <a16:creationId xmlns:a16="http://schemas.microsoft.com/office/drawing/2014/main" id="{8C7BCA56-32F4-402A-B7EC-BCE822E5EF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4" y="2032"/>
                  <a:ext cx="672" cy="5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4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Estimated hours: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3634" name="Rectangle 54">
                  <a:extLst>
                    <a:ext uri="{FF2B5EF4-FFF2-40B4-BE49-F238E27FC236}">
                      <a16:creationId xmlns:a16="http://schemas.microsoft.com/office/drawing/2014/main" id="{C8981D2F-7233-4B2F-863C-2AA6E65FA5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1" y="2032"/>
                  <a:ext cx="758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74" name="Group 55">
                <a:extLst>
                  <a:ext uri="{FF2B5EF4-FFF2-40B4-BE49-F238E27FC236}">
                    <a16:creationId xmlns:a16="http://schemas.microsoft.com/office/drawing/2014/main" id="{13BDB8D5-8D74-4FC6-A8C2-DAABB50498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9" y="2032"/>
                <a:ext cx="710" cy="546"/>
                <a:chOff x="3619" y="2032"/>
                <a:chExt cx="710" cy="546"/>
              </a:xfrm>
            </p:grpSpPr>
            <p:sp>
              <p:nvSpPr>
                <p:cNvPr id="23631" name="Rectangle 56">
                  <a:extLst>
                    <a:ext uri="{FF2B5EF4-FFF2-40B4-BE49-F238E27FC236}">
                      <a16:creationId xmlns:a16="http://schemas.microsoft.com/office/drawing/2014/main" id="{27213F66-5CFF-480F-BBBC-A0C9EDF2D3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2" y="2032"/>
                  <a:ext cx="624" cy="5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3632" name="Rectangle 57">
                  <a:extLst>
                    <a:ext uri="{FF2B5EF4-FFF2-40B4-BE49-F238E27FC236}">
                      <a16:creationId xmlns:a16="http://schemas.microsoft.com/office/drawing/2014/main" id="{C740A9A5-ED2D-4369-BE38-B8DFB2B526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9" y="2032"/>
                  <a:ext cx="710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75" name="Group 58">
                <a:extLst>
                  <a:ext uri="{FF2B5EF4-FFF2-40B4-BE49-F238E27FC236}">
                    <a16:creationId xmlns:a16="http://schemas.microsoft.com/office/drawing/2014/main" id="{14647A8F-1B47-4587-A1C4-9FE27A4122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578"/>
                <a:ext cx="705" cy="632"/>
                <a:chOff x="0" y="2578"/>
                <a:chExt cx="705" cy="632"/>
              </a:xfrm>
            </p:grpSpPr>
            <p:sp>
              <p:nvSpPr>
                <p:cNvPr id="23629" name="Rectangle 59">
                  <a:extLst>
                    <a:ext uri="{FF2B5EF4-FFF2-40B4-BE49-F238E27FC236}">
                      <a16:creationId xmlns:a16="http://schemas.microsoft.com/office/drawing/2014/main" id="{DE49209B-DF21-4B03-8FB9-52DBCE92B5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578"/>
                  <a:ext cx="619" cy="6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4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Evaluation criteria: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400" dirty="0"/>
                </a:p>
              </p:txBody>
            </p:sp>
            <p:sp>
              <p:nvSpPr>
                <p:cNvPr id="23630" name="Rectangle 60">
                  <a:extLst>
                    <a:ext uri="{FF2B5EF4-FFF2-40B4-BE49-F238E27FC236}">
                      <a16:creationId xmlns:a16="http://schemas.microsoft.com/office/drawing/2014/main" id="{D81705A3-2DD5-446C-ABDB-6260340222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578"/>
                  <a:ext cx="705" cy="63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76" name="Group 61">
                <a:extLst>
                  <a:ext uri="{FF2B5EF4-FFF2-40B4-BE49-F238E27FC236}">
                    <a16:creationId xmlns:a16="http://schemas.microsoft.com/office/drawing/2014/main" id="{CF633CA1-2238-4C2A-B202-9FF33EB3F3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5" y="2578"/>
                <a:ext cx="1379" cy="632"/>
                <a:chOff x="705" y="2578"/>
                <a:chExt cx="1379" cy="632"/>
              </a:xfrm>
            </p:grpSpPr>
            <p:sp>
              <p:nvSpPr>
                <p:cNvPr id="23627" name="Rectangle 62">
                  <a:extLst>
                    <a:ext uri="{FF2B5EF4-FFF2-40B4-BE49-F238E27FC236}">
                      <a16:creationId xmlns:a16="http://schemas.microsoft.com/office/drawing/2014/main" id="{9945E429-1AEA-4F82-BD61-B2FC018E1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2578"/>
                  <a:ext cx="1293" cy="6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3628" name="Rectangle 63">
                  <a:extLst>
                    <a:ext uri="{FF2B5EF4-FFF2-40B4-BE49-F238E27FC236}">
                      <a16:creationId xmlns:a16="http://schemas.microsoft.com/office/drawing/2014/main" id="{C5A5349D-8666-4A1A-9616-42046701B8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" y="2578"/>
                  <a:ext cx="1379" cy="63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77" name="Group 64">
                <a:extLst>
                  <a:ext uri="{FF2B5EF4-FFF2-40B4-BE49-F238E27FC236}">
                    <a16:creationId xmlns:a16="http://schemas.microsoft.com/office/drawing/2014/main" id="{A05EE0C6-36BF-4108-ACA7-7B7753A994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84" y="2578"/>
                <a:ext cx="777" cy="632"/>
                <a:chOff x="2084" y="2578"/>
                <a:chExt cx="777" cy="632"/>
              </a:xfrm>
            </p:grpSpPr>
            <p:sp>
              <p:nvSpPr>
                <p:cNvPr id="23625" name="Rectangle 65">
                  <a:extLst>
                    <a:ext uri="{FF2B5EF4-FFF2-40B4-BE49-F238E27FC236}">
                      <a16:creationId xmlns:a16="http://schemas.microsoft.com/office/drawing/2014/main" id="{F725B903-5797-43FD-8EF5-2EBD5A355E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7" y="2578"/>
                  <a:ext cx="691" cy="6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4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Feedback to the student: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400" dirty="0"/>
                </a:p>
              </p:txBody>
            </p:sp>
            <p:sp>
              <p:nvSpPr>
                <p:cNvPr id="23626" name="Rectangle 66">
                  <a:extLst>
                    <a:ext uri="{FF2B5EF4-FFF2-40B4-BE49-F238E27FC236}">
                      <a16:creationId xmlns:a16="http://schemas.microsoft.com/office/drawing/2014/main" id="{4874E320-47F2-443D-AC0E-EA8C34BACF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4" y="2578"/>
                  <a:ext cx="777" cy="63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78" name="Group 67">
                <a:extLst>
                  <a:ext uri="{FF2B5EF4-FFF2-40B4-BE49-F238E27FC236}">
                    <a16:creationId xmlns:a16="http://schemas.microsoft.com/office/drawing/2014/main" id="{C5E6EA02-0AE8-4DBD-8365-BA04402453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1" y="2578"/>
                <a:ext cx="1468" cy="632"/>
                <a:chOff x="2861" y="2578"/>
                <a:chExt cx="1468" cy="632"/>
              </a:xfrm>
            </p:grpSpPr>
            <p:sp>
              <p:nvSpPr>
                <p:cNvPr id="23623" name="Rectangle 68">
                  <a:extLst>
                    <a:ext uri="{FF2B5EF4-FFF2-40B4-BE49-F238E27FC236}">
                      <a16:creationId xmlns:a16="http://schemas.microsoft.com/office/drawing/2014/main" id="{C35A865C-35DB-4EE0-8F27-4765A48F8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4" y="2578"/>
                  <a:ext cx="1382" cy="6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indent="3048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4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Individual correction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4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Group correction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4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Publication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400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………..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400" dirty="0"/>
                </a:p>
              </p:txBody>
            </p:sp>
            <p:sp>
              <p:nvSpPr>
                <p:cNvPr id="23624" name="Rectangle 69">
                  <a:extLst>
                    <a:ext uri="{FF2B5EF4-FFF2-40B4-BE49-F238E27FC236}">
                      <a16:creationId xmlns:a16="http://schemas.microsoft.com/office/drawing/2014/main" id="{575EF01D-2C2D-41C3-9813-3535C403D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1" y="2578"/>
                  <a:ext cx="1468" cy="63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79" name="Group 70">
                <a:extLst>
                  <a:ext uri="{FF2B5EF4-FFF2-40B4-BE49-F238E27FC236}">
                    <a16:creationId xmlns:a16="http://schemas.microsoft.com/office/drawing/2014/main" id="{02B1C0B2-83C8-47FA-86E1-856DD6D71A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210"/>
                <a:ext cx="4329" cy="394"/>
                <a:chOff x="0" y="3210"/>
                <a:chExt cx="4329" cy="394"/>
              </a:xfrm>
            </p:grpSpPr>
            <p:sp>
              <p:nvSpPr>
                <p:cNvPr id="23619" name="Rectangle 71">
                  <a:extLst>
                    <a:ext uri="{FF2B5EF4-FFF2-40B4-BE49-F238E27FC236}">
                      <a16:creationId xmlns:a16="http://schemas.microsoft.com/office/drawing/2014/main" id="{9E7A7F6D-4E0D-4639-9B27-8AC905C8D6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210"/>
                  <a:ext cx="4329" cy="394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  <p:grpSp>
              <p:nvGrpSpPr>
                <p:cNvPr id="23620" name="Group 72">
                  <a:extLst>
                    <a:ext uri="{FF2B5EF4-FFF2-40B4-BE49-F238E27FC236}">
                      <a16:creationId xmlns:a16="http://schemas.microsoft.com/office/drawing/2014/main" id="{831AD9B6-1EBF-4BC3-A880-C4FC3BD9B2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3210"/>
                  <a:ext cx="4329" cy="394"/>
                  <a:chOff x="0" y="3210"/>
                  <a:chExt cx="4329" cy="394"/>
                </a:xfrm>
              </p:grpSpPr>
              <p:sp>
                <p:nvSpPr>
                  <p:cNvPr id="23621" name="Rectangle 73">
                    <a:extLst>
                      <a:ext uri="{FF2B5EF4-FFF2-40B4-BE49-F238E27FC236}">
                        <a16:creationId xmlns:a16="http://schemas.microsoft.com/office/drawing/2014/main" id="{B933C70A-3A3D-49C3-B69F-0425A14064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" y="3210"/>
                    <a:ext cx="4243" cy="394"/>
                  </a:xfrm>
                  <a:prstGeom prst="rect">
                    <a:avLst/>
                  </a:prstGeom>
                  <a:solidFill>
                    <a:srgbClr val="B3B3B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90000"/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US" sz="2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Times New Roman" panose="02020603050405020304" pitchFamily="18" charset="0"/>
                      </a:rPr>
                      <a:t>PRESENTATION OF THE ACTIVITY</a:t>
                    </a:r>
                  </a:p>
                  <a:p>
                    <a:pPr algn="just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ES" sz="2400" dirty="0"/>
                  </a:p>
                </p:txBody>
              </p:sp>
              <p:sp>
                <p:nvSpPr>
                  <p:cNvPr id="23622" name="Rectangle 74">
                    <a:extLst>
                      <a:ext uri="{FF2B5EF4-FFF2-40B4-BE49-F238E27FC236}">
                        <a16:creationId xmlns:a16="http://schemas.microsoft.com/office/drawing/2014/main" id="{8BCDB453-3563-432B-A3A4-4C50660CC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3210"/>
                    <a:ext cx="4329" cy="39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SzPct val="90000"/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" panose="05000000000000000000" pitchFamily="2" charset="2"/>
                      <a:buChar char="l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1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ES" sz="1200" dirty="0"/>
                  </a:p>
                </p:txBody>
              </p:sp>
            </p:grpSp>
          </p:grpSp>
          <p:grpSp>
            <p:nvGrpSpPr>
              <p:cNvPr id="23580" name="Group 75">
                <a:extLst>
                  <a:ext uri="{FF2B5EF4-FFF2-40B4-BE49-F238E27FC236}">
                    <a16:creationId xmlns:a16="http://schemas.microsoft.com/office/drawing/2014/main" id="{8D48AE9D-4A61-42A0-B732-22174679EF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604"/>
                <a:ext cx="4329" cy="661"/>
                <a:chOff x="0" y="3604"/>
                <a:chExt cx="4329" cy="661"/>
              </a:xfrm>
            </p:grpSpPr>
            <p:sp>
              <p:nvSpPr>
                <p:cNvPr id="23617" name="Rectangle 76">
                  <a:extLst>
                    <a:ext uri="{FF2B5EF4-FFF2-40B4-BE49-F238E27FC236}">
                      <a16:creationId xmlns:a16="http://schemas.microsoft.com/office/drawing/2014/main" id="{9DFF49F0-0773-4039-A632-3E2157BE6A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604"/>
                  <a:ext cx="4243" cy="6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indent="3048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8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Description of the activity: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9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9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3618" name="Rectangle 77">
                  <a:extLst>
                    <a:ext uri="{FF2B5EF4-FFF2-40B4-BE49-F238E27FC236}">
                      <a16:creationId xmlns:a16="http://schemas.microsoft.com/office/drawing/2014/main" id="{A58480B6-6ECF-4648-B807-A1724A935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604"/>
                  <a:ext cx="4329" cy="6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81" name="Group 78">
                <a:extLst>
                  <a:ext uri="{FF2B5EF4-FFF2-40B4-BE49-F238E27FC236}">
                    <a16:creationId xmlns:a16="http://schemas.microsoft.com/office/drawing/2014/main" id="{282BBD21-E46A-4F3E-A73D-1FB1A4EE89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265"/>
                <a:ext cx="705" cy="833"/>
                <a:chOff x="0" y="4265"/>
                <a:chExt cx="705" cy="833"/>
              </a:xfrm>
            </p:grpSpPr>
            <p:sp>
              <p:nvSpPr>
                <p:cNvPr id="23615" name="Rectangle 79">
                  <a:extLst>
                    <a:ext uri="{FF2B5EF4-FFF2-40B4-BE49-F238E27FC236}">
                      <a16:creationId xmlns:a16="http://schemas.microsoft.com/office/drawing/2014/main" id="{C6094ADD-5908-4F4D-BEA5-13AABF2C3B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4265"/>
                  <a:ext cx="619" cy="8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4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Desired objectives: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400" dirty="0"/>
                </a:p>
              </p:txBody>
            </p:sp>
            <p:sp>
              <p:nvSpPr>
                <p:cNvPr id="23616" name="Rectangle 80">
                  <a:extLst>
                    <a:ext uri="{FF2B5EF4-FFF2-40B4-BE49-F238E27FC236}">
                      <a16:creationId xmlns:a16="http://schemas.microsoft.com/office/drawing/2014/main" id="{04C9737E-76FF-4397-8639-1806CD6FFF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265"/>
                  <a:ext cx="705" cy="8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82" name="Group 81">
                <a:extLst>
                  <a:ext uri="{FF2B5EF4-FFF2-40B4-BE49-F238E27FC236}">
                    <a16:creationId xmlns:a16="http://schemas.microsoft.com/office/drawing/2014/main" id="{2C7CFB4E-967D-4A2F-A9B7-8A9E0ADF21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5" y="4265"/>
                <a:ext cx="705" cy="833"/>
                <a:chOff x="705" y="4265"/>
                <a:chExt cx="705" cy="833"/>
              </a:xfrm>
            </p:grpSpPr>
            <p:sp>
              <p:nvSpPr>
                <p:cNvPr id="23613" name="Rectangle 82">
                  <a:extLst>
                    <a:ext uri="{FF2B5EF4-FFF2-40B4-BE49-F238E27FC236}">
                      <a16:creationId xmlns:a16="http://schemas.microsoft.com/office/drawing/2014/main" id="{678DD0E7-F499-4142-B9D6-748B3F0FE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4265"/>
                  <a:ext cx="619" cy="8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indent="3048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9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9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9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9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9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3614" name="Rectangle 83">
                  <a:extLst>
                    <a:ext uri="{FF2B5EF4-FFF2-40B4-BE49-F238E27FC236}">
                      <a16:creationId xmlns:a16="http://schemas.microsoft.com/office/drawing/2014/main" id="{E2DB1714-96A1-45EB-A268-B714234548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" y="4265"/>
                  <a:ext cx="705" cy="8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83" name="Group 84">
                <a:extLst>
                  <a:ext uri="{FF2B5EF4-FFF2-40B4-BE49-F238E27FC236}">
                    <a16:creationId xmlns:a16="http://schemas.microsoft.com/office/drawing/2014/main" id="{D488A36F-31F4-4739-8F26-7E5B1500C3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0" y="4265"/>
                <a:ext cx="875" cy="833"/>
                <a:chOff x="1410" y="4265"/>
                <a:chExt cx="875" cy="833"/>
              </a:xfrm>
            </p:grpSpPr>
            <p:sp>
              <p:nvSpPr>
                <p:cNvPr id="23611" name="Rectangle 85">
                  <a:extLst>
                    <a:ext uri="{FF2B5EF4-FFF2-40B4-BE49-F238E27FC236}">
                      <a16:creationId xmlns:a16="http://schemas.microsoft.com/office/drawing/2014/main" id="{8227184B-3825-4139-9F84-8BF1F538E2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3" y="4265"/>
                  <a:ext cx="789" cy="8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3612" name="Rectangle 86">
                  <a:extLst>
                    <a:ext uri="{FF2B5EF4-FFF2-40B4-BE49-F238E27FC236}">
                      <a16:creationId xmlns:a16="http://schemas.microsoft.com/office/drawing/2014/main" id="{77CA20FF-4663-4031-96F7-ADD65D4DF1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0" y="4265"/>
                  <a:ext cx="875" cy="8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84" name="Group 87">
                <a:extLst>
                  <a:ext uri="{FF2B5EF4-FFF2-40B4-BE49-F238E27FC236}">
                    <a16:creationId xmlns:a16="http://schemas.microsoft.com/office/drawing/2014/main" id="{DE0CC45B-3DCB-412D-A035-75ED8FB3E8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5" y="4265"/>
                <a:ext cx="576" cy="833"/>
                <a:chOff x="2285" y="4265"/>
                <a:chExt cx="576" cy="833"/>
              </a:xfrm>
            </p:grpSpPr>
            <p:sp>
              <p:nvSpPr>
                <p:cNvPr id="23609" name="Rectangle 88">
                  <a:extLst>
                    <a:ext uri="{FF2B5EF4-FFF2-40B4-BE49-F238E27FC236}">
                      <a16:creationId xmlns:a16="http://schemas.microsoft.com/office/drawing/2014/main" id="{E38507A6-4A48-41AE-8EE9-78C0A281FB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8" y="4265"/>
                  <a:ext cx="490" cy="8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Related competences: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  <p:sp>
              <p:nvSpPr>
                <p:cNvPr id="23610" name="Rectangle 89">
                  <a:extLst>
                    <a:ext uri="{FF2B5EF4-FFF2-40B4-BE49-F238E27FC236}">
                      <a16:creationId xmlns:a16="http://schemas.microsoft.com/office/drawing/2014/main" id="{154FB817-0379-47BD-8C66-28888FB13E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5" y="4265"/>
                  <a:ext cx="576" cy="8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85" name="Group 90">
                <a:extLst>
                  <a:ext uri="{FF2B5EF4-FFF2-40B4-BE49-F238E27FC236}">
                    <a16:creationId xmlns:a16="http://schemas.microsoft.com/office/drawing/2014/main" id="{6CEBCCCA-33BB-49AC-BF73-461B9C7F13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1" y="4265"/>
                <a:ext cx="757" cy="833"/>
                <a:chOff x="2861" y="4265"/>
                <a:chExt cx="757" cy="833"/>
              </a:xfrm>
            </p:grpSpPr>
            <p:sp>
              <p:nvSpPr>
                <p:cNvPr id="23607" name="Rectangle 91">
                  <a:extLst>
                    <a:ext uri="{FF2B5EF4-FFF2-40B4-BE49-F238E27FC236}">
                      <a16:creationId xmlns:a16="http://schemas.microsoft.com/office/drawing/2014/main" id="{95A57644-7122-4EF6-B466-3B1202766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4" y="4265"/>
                  <a:ext cx="671" cy="8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3608" name="Rectangle 92">
                  <a:extLst>
                    <a:ext uri="{FF2B5EF4-FFF2-40B4-BE49-F238E27FC236}">
                      <a16:creationId xmlns:a16="http://schemas.microsoft.com/office/drawing/2014/main" id="{E6274376-F6C5-4428-911B-A2FBD46E62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1" y="4265"/>
                  <a:ext cx="757" cy="8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86" name="Group 93">
                <a:extLst>
                  <a:ext uri="{FF2B5EF4-FFF2-40B4-BE49-F238E27FC236}">
                    <a16:creationId xmlns:a16="http://schemas.microsoft.com/office/drawing/2014/main" id="{64023D51-9566-4B74-883A-54C2CED724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8" y="4265"/>
                <a:ext cx="711" cy="833"/>
                <a:chOff x="3618" y="4265"/>
                <a:chExt cx="711" cy="833"/>
              </a:xfrm>
            </p:grpSpPr>
            <p:sp>
              <p:nvSpPr>
                <p:cNvPr id="23605" name="Rectangle 94">
                  <a:extLst>
                    <a:ext uri="{FF2B5EF4-FFF2-40B4-BE49-F238E27FC236}">
                      <a16:creationId xmlns:a16="http://schemas.microsoft.com/office/drawing/2014/main" id="{91A71AEC-D913-4BB1-82A4-BBEBEDEEB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1" y="4265"/>
                  <a:ext cx="625" cy="8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3606" name="Rectangle 95">
                  <a:extLst>
                    <a:ext uri="{FF2B5EF4-FFF2-40B4-BE49-F238E27FC236}">
                      <a16:creationId xmlns:a16="http://schemas.microsoft.com/office/drawing/2014/main" id="{E126B2D7-F8DE-4724-AD1E-A254907667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8" y="4265"/>
                  <a:ext cx="711" cy="8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87" name="Group 96">
                <a:extLst>
                  <a:ext uri="{FF2B5EF4-FFF2-40B4-BE49-F238E27FC236}">
                    <a16:creationId xmlns:a16="http://schemas.microsoft.com/office/drawing/2014/main" id="{F736B370-A8BB-4C29-91AF-CC8BF8F81C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098"/>
                <a:ext cx="705" cy="747"/>
                <a:chOff x="0" y="5098"/>
                <a:chExt cx="705" cy="747"/>
              </a:xfrm>
            </p:grpSpPr>
            <p:sp>
              <p:nvSpPr>
                <p:cNvPr id="23603" name="Rectangle 97">
                  <a:extLst>
                    <a:ext uri="{FF2B5EF4-FFF2-40B4-BE49-F238E27FC236}">
                      <a16:creationId xmlns:a16="http://schemas.microsoft.com/office/drawing/2014/main" id="{BB1F7C69-034F-47F2-91CF-522D08EE6F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5098"/>
                  <a:ext cx="619" cy="7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4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Sources of information: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400" dirty="0"/>
                </a:p>
              </p:txBody>
            </p:sp>
            <p:sp>
              <p:nvSpPr>
                <p:cNvPr id="23604" name="Rectangle 98">
                  <a:extLst>
                    <a:ext uri="{FF2B5EF4-FFF2-40B4-BE49-F238E27FC236}">
                      <a16:creationId xmlns:a16="http://schemas.microsoft.com/office/drawing/2014/main" id="{3357AA72-42DC-4BF9-86A6-E0D4657260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098"/>
                  <a:ext cx="705" cy="74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88" name="Group 99">
                <a:extLst>
                  <a:ext uri="{FF2B5EF4-FFF2-40B4-BE49-F238E27FC236}">
                    <a16:creationId xmlns:a16="http://schemas.microsoft.com/office/drawing/2014/main" id="{27D4E5EB-882B-4F5C-9C4D-1E27347494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5" y="5098"/>
                <a:ext cx="705" cy="747"/>
                <a:chOff x="705" y="5098"/>
                <a:chExt cx="705" cy="747"/>
              </a:xfrm>
            </p:grpSpPr>
            <p:sp>
              <p:nvSpPr>
                <p:cNvPr id="23601" name="Rectangle 100">
                  <a:extLst>
                    <a:ext uri="{FF2B5EF4-FFF2-40B4-BE49-F238E27FC236}">
                      <a16:creationId xmlns:a16="http://schemas.microsoft.com/office/drawing/2014/main" id="{2FD05EB6-DE9C-4C2B-8720-12C4C84FC5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5098"/>
                  <a:ext cx="619" cy="7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indent="3048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9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9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9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9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3602" name="Rectangle 101">
                  <a:extLst>
                    <a:ext uri="{FF2B5EF4-FFF2-40B4-BE49-F238E27FC236}">
                      <a16:creationId xmlns:a16="http://schemas.microsoft.com/office/drawing/2014/main" id="{DAD3A0C2-A543-41FC-AF14-275F23C2D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" y="5098"/>
                  <a:ext cx="705" cy="74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89" name="Group 102">
                <a:extLst>
                  <a:ext uri="{FF2B5EF4-FFF2-40B4-BE49-F238E27FC236}">
                    <a16:creationId xmlns:a16="http://schemas.microsoft.com/office/drawing/2014/main" id="{06187CEB-295B-48B8-9F16-1D83E6E3AF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0" y="5098"/>
                <a:ext cx="875" cy="747"/>
                <a:chOff x="1410" y="5098"/>
                <a:chExt cx="875" cy="747"/>
              </a:xfrm>
            </p:grpSpPr>
            <p:sp>
              <p:nvSpPr>
                <p:cNvPr id="23599" name="Rectangle 103">
                  <a:extLst>
                    <a:ext uri="{FF2B5EF4-FFF2-40B4-BE49-F238E27FC236}">
                      <a16:creationId xmlns:a16="http://schemas.microsoft.com/office/drawing/2014/main" id="{4E67E34F-9971-487D-AD84-8FAFC8AA8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3" y="5098"/>
                  <a:ext cx="789" cy="7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3600" name="Rectangle 104">
                  <a:extLst>
                    <a:ext uri="{FF2B5EF4-FFF2-40B4-BE49-F238E27FC236}">
                      <a16:creationId xmlns:a16="http://schemas.microsoft.com/office/drawing/2014/main" id="{F91B96E6-2C18-47DB-AD58-ACC1260C81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0" y="5098"/>
                  <a:ext cx="875" cy="74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90" name="Group 105">
                <a:extLst>
                  <a:ext uri="{FF2B5EF4-FFF2-40B4-BE49-F238E27FC236}">
                    <a16:creationId xmlns:a16="http://schemas.microsoft.com/office/drawing/2014/main" id="{C7D9218D-0A20-476A-B3C5-90BAB3F46B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5" y="5098"/>
                <a:ext cx="576" cy="747"/>
                <a:chOff x="2285" y="5098"/>
                <a:chExt cx="576" cy="747"/>
              </a:xfrm>
            </p:grpSpPr>
            <p:sp>
              <p:nvSpPr>
                <p:cNvPr id="23597" name="Rectangle 106">
                  <a:extLst>
                    <a:ext uri="{FF2B5EF4-FFF2-40B4-BE49-F238E27FC236}">
                      <a16:creationId xmlns:a16="http://schemas.microsoft.com/office/drawing/2014/main" id="{4C57A73A-132E-4237-9E11-F7C1C94735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8" y="5098"/>
                  <a:ext cx="490" cy="7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b="1" dirty="0"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Other usable resources: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3598" name="Rectangle 107">
                  <a:extLst>
                    <a:ext uri="{FF2B5EF4-FFF2-40B4-BE49-F238E27FC236}">
                      <a16:creationId xmlns:a16="http://schemas.microsoft.com/office/drawing/2014/main" id="{1C49C04F-9107-4C1F-B51C-ED15897556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5" y="5098"/>
                  <a:ext cx="576" cy="74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91" name="Group 108">
                <a:extLst>
                  <a:ext uri="{FF2B5EF4-FFF2-40B4-BE49-F238E27FC236}">
                    <a16:creationId xmlns:a16="http://schemas.microsoft.com/office/drawing/2014/main" id="{088BA8CF-7C27-44A2-B127-6B0BDEC216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61" y="5098"/>
                <a:ext cx="757" cy="747"/>
                <a:chOff x="2861" y="5098"/>
                <a:chExt cx="757" cy="747"/>
              </a:xfrm>
            </p:grpSpPr>
            <p:sp>
              <p:nvSpPr>
                <p:cNvPr id="23595" name="Rectangle 109">
                  <a:extLst>
                    <a:ext uri="{FF2B5EF4-FFF2-40B4-BE49-F238E27FC236}">
                      <a16:creationId xmlns:a16="http://schemas.microsoft.com/office/drawing/2014/main" id="{937BBAAF-D528-40FE-9A44-C39CD35B9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4" y="5098"/>
                  <a:ext cx="671" cy="7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3596" name="Rectangle 110">
                  <a:extLst>
                    <a:ext uri="{FF2B5EF4-FFF2-40B4-BE49-F238E27FC236}">
                      <a16:creationId xmlns:a16="http://schemas.microsoft.com/office/drawing/2014/main" id="{607459C9-CE3F-4AF2-99AA-F5CCA09C8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1" y="5098"/>
                  <a:ext cx="757" cy="74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  <p:grpSp>
            <p:nvGrpSpPr>
              <p:cNvPr id="23592" name="Group 111">
                <a:extLst>
                  <a:ext uri="{FF2B5EF4-FFF2-40B4-BE49-F238E27FC236}">
                    <a16:creationId xmlns:a16="http://schemas.microsoft.com/office/drawing/2014/main" id="{E455260D-B4C1-4C95-A8A6-0433427182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18" y="5098"/>
                <a:ext cx="711" cy="747"/>
                <a:chOff x="3618" y="5098"/>
                <a:chExt cx="711" cy="747"/>
              </a:xfrm>
            </p:grpSpPr>
            <p:sp>
              <p:nvSpPr>
                <p:cNvPr id="23593" name="Rectangle 112">
                  <a:extLst>
                    <a:ext uri="{FF2B5EF4-FFF2-40B4-BE49-F238E27FC236}">
                      <a16:creationId xmlns:a16="http://schemas.microsoft.com/office/drawing/2014/main" id="{EB5CB566-13B7-4327-82B0-BBF3DEC05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1" y="5098"/>
                  <a:ext cx="625" cy="7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 dirty="0"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2400" dirty="0"/>
                </a:p>
              </p:txBody>
            </p:sp>
            <p:sp>
              <p:nvSpPr>
                <p:cNvPr id="23594" name="Rectangle 113">
                  <a:extLst>
                    <a:ext uri="{FF2B5EF4-FFF2-40B4-BE49-F238E27FC236}">
                      <a16:creationId xmlns:a16="http://schemas.microsoft.com/office/drawing/2014/main" id="{3AB6B6D1-2CB6-47F5-8670-4EEBF5002F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8" y="5098"/>
                  <a:ext cx="711" cy="74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l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SzPct val="90000"/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0000"/>
                    <a:buFont typeface="Wingdings" panose="05000000000000000000" pitchFamily="2" charset="2"/>
                    <a:buChar char="l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200" dirty="0"/>
                </a:p>
              </p:txBody>
            </p:sp>
          </p:grpSp>
        </p:grpSp>
        <p:sp>
          <p:nvSpPr>
            <p:cNvPr id="23557" name="Rectangle 114">
              <a:extLst>
                <a:ext uri="{FF2B5EF4-FFF2-40B4-BE49-F238E27FC236}">
                  <a16:creationId xmlns:a16="http://schemas.microsoft.com/office/drawing/2014/main" id="{76E3ABFE-D29B-4951-AC2E-5A8C69688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4335" cy="5851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s-ES" sz="1200" dirty="0"/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7A143B48-41B2-480D-ACC0-5F557746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2" y="-329268"/>
            <a:ext cx="11411966" cy="1325563"/>
          </a:xfrm>
        </p:spPr>
        <p:txBody>
          <a:bodyPr/>
          <a:lstStyle/>
          <a:p>
            <a:pPr algn="ctr"/>
            <a:r>
              <a:rPr lang="en-US" dirty="0"/>
              <a:t>Programming classroom activities</a:t>
            </a:r>
          </a:p>
        </p:txBody>
      </p:sp>
    </p:spTree>
    <p:extLst>
      <p:ext uri="{BB962C8B-B14F-4D97-AF65-F5344CB8AC3E}">
        <p14:creationId xmlns:p14="http://schemas.microsoft.com/office/powerpoint/2010/main" val="19724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300000"/>
              </a:lnSpc>
            </a:pPr>
            <a:r>
              <a:rPr lang="en-US" b="1" dirty="0"/>
              <a:t>Design of training activities</a:t>
            </a:r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1524000" y="4751461"/>
            <a:ext cx="9144000" cy="1749091"/>
          </a:xfrm>
        </p:spPr>
        <p:txBody>
          <a:bodyPr>
            <a:normAutofit/>
          </a:bodyPr>
          <a:lstStyle/>
          <a:p>
            <a:r>
              <a:rPr lang="en-US" dirty="0"/>
              <a:t>2nd Training in Saltillo, MEX</a:t>
            </a:r>
          </a:p>
          <a:p>
            <a:r>
              <a:rPr lang="en-US" dirty="0"/>
              <a:t>17-20th of December 2018</a:t>
            </a:r>
          </a:p>
          <a:p>
            <a:endParaRPr lang="de-DE" sz="900" dirty="0"/>
          </a:p>
          <a:p>
            <a:r>
              <a:rPr lang="en-US" dirty="0"/>
              <a:t>JOAQUÍN GAIRÍN SALÁN (UAB)</a:t>
            </a:r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C32695ED-70CB-4D95-86E2-A781CD04A38B}"/>
              </a:ext>
            </a:extLst>
          </p:cNvPr>
          <p:cNvSpPr txBox="1"/>
          <p:nvPr/>
        </p:nvSpPr>
        <p:spPr>
          <a:xfrm>
            <a:off x="1524000" y="6257836"/>
            <a:ext cx="88129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"The European Commission support for the production of this publication does not constitute an </a:t>
            </a:r>
            <a:r>
              <a:rPr lang="en-GB" sz="1100" dirty="0" smtClean="0"/>
              <a:t>endorsement </a:t>
            </a:r>
            <a:r>
              <a:rPr lang="en-GB" sz="1100" dirty="0"/>
              <a:t>of the contents which reflects the views only of the authors, and the Commission cannot be held responsible for any use which may be made of the information contained therein</a:t>
            </a:r>
            <a:r>
              <a:rPr lang="en-GB" sz="1100" dirty="0" smtClean="0"/>
              <a:t>.“</a:t>
            </a:r>
            <a:endParaRPr lang="en-GB" sz="1100" dirty="0"/>
          </a:p>
          <a:p>
            <a:pPr algn="ctr"/>
            <a:r>
              <a:rPr lang="en-GB" sz="1100" b="1" dirty="0" smtClean="0"/>
              <a:t>FOR EDUCATIONAL PURPOSE ONLY</a:t>
            </a:r>
            <a:endParaRPr lang="de-DE" sz="1100" b="1" dirty="0"/>
          </a:p>
        </p:txBody>
      </p:sp>
    </p:spTree>
    <p:extLst>
      <p:ext uri="{BB962C8B-B14F-4D97-AF65-F5344CB8AC3E}">
        <p14:creationId xmlns:p14="http://schemas.microsoft.com/office/powerpoint/2010/main" val="207877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3">
            <a:extLst>
              <a:ext uri="{FF2B5EF4-FFF2-40B4-BE49-F238E27FC236}">
                <a16:creationId xmlns:a16="http://schemas.microsoft.com/office/drawing/2014/main" id="{0BDE2DAB-1FA3-4E24-8C7F-E23812DAB9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1900" y="1031875"/>
            <a:ext cx="1588" cy="48466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7171" name="Line 4">
            <a:extLst>
              <a:ext uri="{FF2B5EF4-FFF2-40B4-BE49-F238E27FC236}">
                <a16:creationId xmlns:a16="http://schemas.microsoft.com/office/drawing/2014/main" id="{289336B5-A838-43F7-ACBF-794C5C22B7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98900" y="3454400"/>
            <a:ext cx="4827588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7172" name="Oval 5">
            <a:extLst>
              <a:ext uri="{FF2B5EF4-FFF2-40B4-BE49-F238E27FC236}">
                <a16:creationId xmlns:a16="http://schemas.microsoft.com/office/drawing/2014/main" id="{0D92EB3E-074B-4975-8DF0-19975C6AB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1031875"/>
            <a:ext cx="4827588" cy="4846638"/>
          </a:xfrm>
          <a:prstGeom prst="ellipse">
            <a:avLst/>
          </a:pr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/>
          </a:p>
        </p:txBody>
      </p:sp>
      <p:sp>
        <p:nvSpPr>
          <p:cNvPr id="7178" name="Rectangle 11">
            <a:extLst>
              <a:ext uri="{FF2B5EF4-FFF2-40B4-BE49-F238E27FC236}">
                <a16:creationId xmlns:a16="http://schemas.microsoft.com/office/drawing/2014/main" id="{F4F4FA98-BEA5-4DD5-9501-54A59E8E0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4" y="4184651"/>
            <a:ext cx="2821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</a:t>
            </a:r>
          </a:p>
        </p:txBody>
      </p:sp>
      <p:sp>
        <p:nvSpPr>
          <p:cNvPr id="7179" name="Rectangle 12">
            <a:extLst>
              <a:ext uri="{FF2B5EF4-FFF2-40B4-BE49-F238E27FC236}">
                <a16:creationId xmlns:a16="http://schemas.microsoft.com/office/drawing/2014/main" id="{5690BBCC-4868-4A82-A117-67F38D914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713" y="4184651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I</a:t>
            </a:r>
          </a:p>
        </p:txBody>
      </p:sp>
      <p:sp>
        <p:nvSpPr>
          <p:cNvPr id="7180" name="Rectangle 13">
            <a:extLst>
              <a:ext uri="{FF2B5EF4-FFF2-40B4-BE49-F238E27FC236}">
                <a16:creationId xmlns:a16="http://schemas.microsoft.com/office/drawing/2014/main" id="{050B6570-C366-49DB-886C-7AF22525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213" y="4184651"/>
            <a:ext cx="508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TICAL</a:t>
            </a:r>
          </a:p>
        </p:txBody>
      </p:sp>
      <p:sp>
        <p:nvSpPr>
          <p:cNvPr id="7182" name="Rectangle 15">
            <a:extLst>
              <a:ext uri="{FF2B5EF4-FFF2-40B4-BE49-F238E27FC236}">
                <a16:creationId xmlns:a16="http://schemas.microsoft.com/office/drawing/2014/main" id="{C5DA253C-28CE-4EEB-B8C2-EEFED9D4B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588" y="4184651"/>
            <a:ext cx="12332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HUMANISTIC</a:t>
            </a:r>
          </a:p>
        </p:txBody>
      </p:sp>
      <p:sp>
        <p:nvSpPr>
          <p:cNvPr id="7184" name="Rectangle 17">
            <a:extLst>
              <a:ext uri="{FF2B5EF4-FFF2-40B4-BE49-F238E27FC236}">
                <a16:creationId xmlns:a16="http://schemas.microsoft.com/office/drawing/2014/main" id="{9D6A0F90-FD06-462D-BD96-EFFC2E5D3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142" y="2456891"/>
            <a:ext cx="15378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ACADEMIC</a:t>
            </a:r>
          </a:p>
        </p:txBody>
      </p:sp>
      <p:sp>
        <p:nvSpPr>
          <p:cNvPr id="7186" name="Rectangle 19">
            <a:extLst>
              <a:ext uri="{FF2B5EF4-FFF2-40B4-BE49-F238E27FC236}">
                <a16:creationId xmlns:a16="http://schemas.microsoft.com/office/drawing/2014/main" id="{E4239ACD-64B9-446F-B4CF-ABEDCB213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1" y="2725739"/>
            <a:ext cx="785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HUMAN</a:t>
            </a:r>
          </a:p>
        </p:txBody>
      </p:sp>
      <p:sp>
        <p:nvSpPr>
          <p:cNvPr id="7187" name="Rectangle 20">
            <a:extLst>
              <a:ext uri="{FF2B5EF4-FFF2-40B4-BE49-F238E27FC236}">
                <a16:creationId xmlns:a16="http://schemas.microsoft.com/office/drawing/2014/main" id="{AFECB6D4-55C4-4D89-BB02-3A0ED8DF7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2725739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I</a:t>
            </a:r>
          </a:p>
        </p:txBody>
      </p:sp>
      <p:sp>
        <p:nvSpPr>
          <p:cNvPr id="7188" name="Rectangle 21">
            <a:extLst>
              <a:ext uri="{FF2B5EF4-FFF2-40B4-BE49-F238E27FC236}">
                <a16:creationId xmlns:a16="http://schemas.microsoft.com/office/drawing/2014/main" id="{9462C434-A73C-4EF6-87EB-1E19FED42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6" y="2725739"/>
            <a:ext cx="626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STIC</a:t>
            </a:r>
          </a:p>
        </p:txBody>
      </p:sp>
      <p:grpSp>
        <p:nvGrpSpPr>
          <p:cNvPr id="7189" name="Group 22">
            <a:extLst>
              <a:ext uri="{FF2B5EF4-FFF2-40B4-BE49-F238E27FC236}">
                <a16:creationId xmlns:a16="http://schemas.microsoft.com/office/drawing/2014/main" id="{D8CE82FE-2CC7-41B6-89D5-4D5500CC6809}"/>
              </a:ext>
            </a:extLst>
          </p:cNvPr>
          <p:cNvGrpSpPr>
            <a:grpSpLocks/>
          </p:cNvGrpSpPr>
          <p:nvPr/>
        </p:nvGrpSpPr>
        <p:grpSpPr bwMode="auto">
          <a:xfrm>
            <a:off x="4970463" y="1341438"/>
            <a:ext cx="2628900" cy="512762"/>
            <a:chOff x="2171" y="845"/>
            <a:chExt cx="1656" cy="323"/>
          </a:xfrm>
        </p:grpSpPr>
        <p:sp>
          <p:nvSpPr>
            <p:cNvPr id="7841" name="Freeform 23">
              <a:extLst>
                <a:ext uri="{FF2B5EF4-FFF2-40B4-BE49-F238E27FC236}">
                  <a16:creationId xmlns:a16="http://schemas.microsoft.com/office/drawing/2014/main" id="{50B83AE4-F7EE-41DD-98DF-198289197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845"/>
              <a:ext cx="1639" cy="305"/>
            </a:xfrm>
            <a:custGeom>
              <a:avLst/>
              <a:gdLst>
                <a:gd name="T0" fmla="*/ 0 w 12225"/>
                <a:gd name="T1" fmla="*/ 6 h 2266"/>
                <a:gd name="T2" fmla="*/ 10 w 12225"/>
                <a:gd name="T3" fmla="*/ 0 h 2266"/>
                <a:gd name="T4" fmla="*/ 16 w 12225"/>
                <a:gd name="T5" fmla="*/ 0 h 2266"/>
                <a:gd name="T6" fmla="*/ 26 w 12225"/>
                <a:gd name="T7" fmla="*/ 4 h 2266"/>
                <a:gd name="T8" fmla="*/ 29 w 12225"/>
                <a:gd name="T9" fmla="*/ 4 h 2266"/>
                <a:gd name="T10" fmla="*/ 24 w 12225"/>
                <a:gd name="T11" fmla="*/ 6 h 2266"/>
                <a:gd name="T12" fmla="*/ 17 w 12225"/>
                <a:gd name="T13" fmla="*/ 4 h 2266"/>
                <a:gd name="T14" fmla="*/ 20 w 12225"/>
                <a:gd name="T15" fmla="*/ 4 h 2266"/>
                <a:gd name="T16" fmla="*/ 14 w 12225"/>
                <a:gd name="T17" fmla="*/ 0 h 2266"/>
                <a:gd name="T18" fmla="*/ 14 w 12225"/>
                <a:gd name="T19" fmla="*/ 0 h 2266"/>
                <a:gd name="T20" fmla="*/ 6 w 12225"/>
                <a:gd name="T21" fmla="*/ 6 h 2266"/>
                <a:gd name="T22" fmla="*/ 0 w 12225"/>
                <a:gd name="T23" fmla="*/ 6 h 22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225" h="2266">
                  <a:moveTo>
                    <a:pt x="0" y="2266"/>
                  </a:moveTo>
                  <a:cubicBezTo>
                    <a:pt x="0" y="1015"/>
                    <a:pt x="1955" y="0"/>
                    <a:pt x="4366" y="0"/>
                  </a:cubicBezTo>
                  <a:lnTo>
                    <a:pt x="6861" y="0"/>
                  </a:lnTo>
                  <a:cubicBezTo>
                    <a:pt x="8711" y="0"/>
                    <a:pt x="10361" y="605"/>
                    <a:pt x="10978" y="1511"/>
                  </a:cubicBezTo>
                  <a:lnTo>
                    <a:pt x="12225" y="1511"/>
                  </a:lnTo>
                  <a:lnTo>
                    <a:pt x="9980" y="2266"/>
                  </a:lnTo>
                  <a:lnTo>
                    <a:pt x="7235" y="1511"/>
                  </a:lnTo>
                  <a:lnTo>
                    <a:pt x="8483" y="1511"/>
                  </a:lnTo>
                  <a:cubicBezTo>
                    <a:pt x="8017" y="828"/>
                    <a:pt x="6951" y="301"/>
                    <a:pt x="5614" y="94"/>
                  </a:cubicBezTo>
                  <a:lnTo>
                    <a:pt x="5613" y="94"/>
                  </a:lnTo>
                  <a:cubicBezTo>
                    <a:pt x="3763" y="381"/>
                    <a:pt x="2495" y="1264"/>
                    <a:pt x="2495" y="2266"/>
                  </a:cubicBezTo>
                  <a:lnTo>
                    <a:pt x="0" y="2266"/>
                  </a:lnTo>
                  <a:close/>
                </a:path>
              </a:pathLst>
            </a:custGeom>
            <a:solidFill>
              <a:srgbClr val="C2E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7842" name="Freeform 24">
              <a:extLst>
                <a:ext uri="{FF2B5EF4-FFF2-40B4-BE49-F238E27FC236}">
                  <a16:creationId xmlns:a16="http://schemas.microsoft.com/office/drawing/2014/main" id="{AC07F7BB-BDEF-4C0E-93F3-256654272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863"/>
              <a:ext cx="1638" cy="305"/>
            </a:xfrm>
            <a:custGeom>
              <a:avLst/>
              <a:gdLst>
                <a:gd name="T0" fmla="*/ 0 w 12225"/>
                <a:gd name="T1" fmla="*/ 6 h 2267"/>
                <a:gd name="T2" fmla="*/ 10 w 12225"/>
                <a:gd name="T3" fmla="*/ 0 h 2267"/>
                <a:gd name="T4" fmla="*/ 16 w 12225"/>
                <a:gd name="T5" fmla="*/ 0 h 2267"/>
                <a:gd name="T6" fmla="*/ 26 w 12225"/>
                <a:gd name="T7" fmla="*/ 4 h 2267"/>
                <a:gd name="T8" fmla="*/ 29 w 12225"/>
                <a:gd name="T9" fmla="*/ 4 h 2267"/>
                <a:gd name="T10" fmla="*/ 24 w 12225"/>
                <a:gd name="T11" fmla="*/ 6 h 2267"/>
                <a:gd name="T12" fmla="*/ 17 w 12225"/>
                <a:gd name="T13" fmla="*/ 4 h 2267"/>
                <a:gd name="T14" fmla="*/ 20 w 12225"/>
                <a:gd name="T15" fmla="*/ 4 h 2267"/>
                <a:gd name="T16" fmla="*/ 14 w 12225"/>
                <a:gd name="T17" fmla="*/ 0 h 2267"/>
                <a:gd name="T18" fmla="*/ 14 w 12225"/>
                <a:gd name="T19" fmla="*/ 0 h 2267"/>
                <a:gd name="T20" fmla="*/ 6 w 12225"/>
                <a:gd name="T21" fmla="*/ 6 h 2267"/>
                <a:gd name="T22" fmla="*/ 0 w 12225"/>
                <a:gd name="T23" fmla="*/ 6 h 22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225" h="2267">
                  <a:moveTo>
                    <a:pt x="0" y="2267"/>
                  </a:moveTo>
                  <a:cubicBezTo>
                    <a:pt x="0" y="1015"/>
                    <a:pt x="1955" y="0"/>
                    <a:pt x="4366" y="0"/>
                  </a:cubicBezTo>
                  <a:lnTo>
                    <a:pt x="6861" y="0"/>
                  </a:lnTo>
                  <a:cubicBezTo>
                    <a:pt x="8712" y="0"/>
                    <a:pt x="10361" y="606"/>
                    <a:pt x="10978" y="1511"/>
                  </a:cubicBezTo>
                  <a:lnTo>
                    <a:pt x="12225" y="1511"/>
                  </a:lnTo>
                  <a:lnTo>
                    <a:pt x="9980" y="2267"/>
                  </a:lnTo>
                  <a:lnTo>
                    <a:pt x="7235" y="1511"/>
                  </a:lnTo>
                  <a:lnTo>
                    <a:pt x="8483" y="1511"/>
                  </a:lnTo>
                  <a:cubicBezTo>
                    <a:pt x="8017" y="828"/>
                    <a:pt x="6951" y="302"/>
                    <a:pt x="5614" y="95"/>
                  </a:cubicBezTo>
                  <a:cubicBezTo>
                    <a:pt x="3764" y="381"/>
                    <a:pt x="2495" y="1264"/>
                    <a:pt x="2495" y="2267"/>
                  </a:cubicBezTo>
                  <a:lnTo>
                    <a:pt x="0" y="2267"/>
                  </a:lnTo>
                  <a:close/>
                </a:path>
              </a:pathLst>
            </a:custGeom>
            <a:solidFill>
              <a:srgbClr val="5C7A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7843" name="Freeform 25">
              <a:extLst>
                <a:ext uri="{FF2B5EF4-FFF2-40B4-BE49-F238E27FC236}">
                  <a16:creationId xmlns:a16="http://schemas.microsoft.com/office/drawing/2014/main" id="{784A3E28-0B8F-412A-8313-F3B3BEEB4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854"/>
              <a:ext cx="1639" cy="305"/>
            </a:xfrm>
            <a:custGeom>
              <a:avLst/>
              <a:gdLst>
                <a:gd name="T0" fmla="*/ 0 w 12225"/>
                <a:gd name="T1" fmla="*/ 6 h 2267"/>
                <a:gd name="T2" fmla="*/ 10 w 12225"/>
                <a:gd name="T3" fmla="*/ 0 h 2267"/>
                <a:gd name="T4" fmla="*/ 16 w 12225"/>
                <a:gd name="T5" fmla="*/ 0 h 2267"/>
                <a:gd name="T6" fmla="*/ 26 w 12225"/>
                <a:gd name="T7" fmla="*/ 4 h 2267"/>
                <a:gd name="T8" fmla="*/ 29 w 12225"/>
                <a:gd name="T9" fmla="*/ 4 h 2267"/>
                <a:gd name="T10" fmla="*/ 24 w 12225"/>
                <a:gd name="T11" fmla="*/ 6 h 2267"/>
                <a:gd name="T12" fmla="*/ 17 w 12225"/>
                <a:gd name="T13" fmla="*/ 4 h 2267"/>
                <a:gd name="T14" fmla="*/ 20 w 12225"/>
                <a:gd name="T15" fmla="*/ 4 h 2267"/>
                <a:gd name="T16" fmla="*/ 14 w 12225"/>
                <a:gd name="T17" fmla="*/ 0 h 2267"/>
                <a:gd name="T18" fmla="*/ 14 w 12225"/>
                <a:gd name="T19" fmla="*/ 0 h 2267"/>
                <a:gd name="T20" fmla="*/ 6 w 12225"/>
                <a:gd name="T21" fmla="*/ 6 h 2267"/>
                <a:gd name="T22" fmla="*/ 0 w 12225"/>
                <a:gd name="T23" fmla="*/ 6 h 22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225" h="2267">
                  <a:moveTo>
                    <a:pt x="0" y="2267"/>
                  </a:moveTo>
                  <a:cubicBezTo>
                    <a:pt x="0" y="1015"/>
                    <a:pt x="1954" y="0"/>
                    <a:pt x="4365" y="0"/>
                  </a:cubicBezTo>
                  <a:lnTo>
                    <a:pt x="6860" y="0"/>
                  </a:lnTo>
                  <a:cubicBezTo>
                    <a:pt x="8711" y="0"/>
                    <a:pt x="10360" y="606"/>
                    <a:pt x="10977" y="1511"/>
                  </a:cubicBezTo>
                  <a:lnTo>
                    <a:pt x="12225" y="1512"/>
                  </a:lnTo>
                  <a:lnTo>
                    <a:pt x="9980" y="2267"/>
                  </a:lnTo>
                  <a:lnTo>
                    <a:pt x="7235" y="1512"/>
                  </a:lnTo>
                  <a:lnTo>
                    <a:pt x="8482" y="1511"/>
                  </a:lnTo>
                  <a:cubicBezTo>
                    <a:pt x="8017" y="828"/>
                    <a:pt x="6951" y="302"/>
                    <a:pt x="5614" y="95"/>
                  </a:cubicBezTo>
                  <a:lnTo>
                    <a:pt x="5613" y="95"/>
                  </a:lnTo>
                  <a:cubicBezTo>
                    <a:pt x="3763" y="381"/>
                    <a:pt x="2495" y="1265"/>
                    <a:pt x="2495" y="2267"/>
                  </a:cubicBezTo>
                  <a:lnTo>
                    <a:pt x="0" y="2267"/>
                  </a:lnTo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7844" name="Freeform 26">
              <a:extLst>
                <a:ext uri="{FF2B5EF4-FFF2-40B4-BE49-F238E27FC236}">
                  <a16:creationId xmlns:a16="http://schemas.microsoft.com/office/drawing/2014/main" id="{72907E15-E83D-4A69-A587-0921959AD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854"/>
              <a:ext cx="752" cy="305"/>
            </a:xfrm>
            <a:custGeom>
              <a:avLst/>
              <a:gdLst>
                <a:gd name="T0" fmla="*/ 0 w 5614"/>
                <a:gd name="T1" fmla="*/ 6 h 2267"/>
                <a:gd name="T2" fmla="*/ 10 w 5614"/>
                <a:gd name="T3" fmla="*/ 0 h 2267"/>
                <a:gd name="T4" fmla="*/ 14 w 5614"/>
                <a:gd name="T5" fmla="*/ 0 h 2267"/>
                <a:gd name="T6" fmla="*/ 14 w 5614"/>
                <a:gd name="T7" fmla="*/ 0 h 2267"/>
                <a:gd name="T8" fmla="*/ 6 w 5614"/>
                <a:gd name="T9" fmla="*/ 6 h 2267"/>
                <a:gd name="T10" fmla="*/ 0 w 5614"/>
                <a:gd name="T11" fmla="*/ 6 h 2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14" h="2267">
                  <a:moveTo>
                    <a:pt x="0" y="2267"/>
                  </a:moveTo>
                  <a:cubicBezTo>
                    <a:pt x="0" y="1015"/>
                    <a:pt x="1954" y="0"/>
                    <a:pt x="4366" y="0"/>
                  </a:cubicBezTo>
                  <a:cubicBezTo>
                    <a:pt x="4788" y="0"/>
                    <a:pt x="5209" y="32"/>
                    <a:pt x="5614" y="95"/>
                  </a:cubicBezTo>
                  <a:lnTo>
                    <a:pt x="5613" y="95"/>
                  </a:lnTo>
                  <a:cubicBezTo>
                    <a:pt x="3763" y="381"/>
                    <a:pt x="2495" y="1265"/>
                    <a:pt x="2495" y="2267"/>
                  </a:cubicBezTo>
                  <a:lnTo>
                    <a:pt x="0" y="2267"/>
                  </a:lnTo>
                  <a:close/>
                </a:path>
              </a:pathLst>
            </a:custGeom>
            <a:solidFill>
              <a:srgbClr val="7BA4C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</p:grpSp>
      <p:grpSp>
        <p:nvGrpSpPr>
          <p:cNvPr id="7190" name="Group 27">
            <a:extLst>
              <a:ext uri="{FF2B5EF4-FFF2-40B4-BE49-F238E27FC236}">
                <a16:creationId xmlns:a16="http://schemas.microsoft.com/office/drawing/2014/main" id="{896AF346-ACAE-44DF-ACB4-CCFA7F193CC2}"/>
              </a:ext>
            </a:extLst>
          </p:cNvPr>
          <p:cNvGrpSpPr>
            <a:grpSpLocks/>
          </p:cNvGrpSpPr>
          <p:nvPr/>
        </p:nvGrpSpPr>
        <p:grpSpPr bwMode="auto">
          <a:xfrm>
            <a:off x="4970463" y="5056188"/>
            <a:ext cx="2628900" cy="512762"/>
            <a:chOff x="2171" y="3185"/>
            <a:chExt cx="1656" cy="323"/>
          </a:xfrm>
        </p:grpSpPr>
        <p:sp>
          <p:nvSpPr>
            <p:cNvPr id="7837" name="Freeform 28">
              <a:extLst>
                <a:ext uri="{FF2B5EF4-FFF2-40B4-BE49-F238E27FC236}">
                  <a16:creationId xmlns:a16="http://schemas.microsoft.com/office/drawing/2014/main" id="{C1C7040D-E7F0-4D17-B75D-514683089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3185"/>
              <a:ext cx="1639" cy="305"/>
            </a:xfrm>
            <a:custGeom>
              <a:avLst/>
              <a:gdLst>
                <a:gd name="T0" fmla="*/ 0 w 12225"/>
                <a:gd name="T1" fmla="*/ 0 h 2267"/>
                <a:gd name="T2" fmla="*/ 10 w 12225"/>
                <a:gd name="T3" fmla="*/ 6 h 2267"/>
                <a:gd name="T4" fmla="*/ 16 w 12225"/>
                <a:gd name="T5" fmla="*/ 6 h 2267"/>
                <a:gd name="T6" fmla="*/ 26 w 12225"/>
                <a:gd name="T7" fmla="*/ 2 h 2267"/>
                <a:gd name="T8" fmla="*/ 29 w 12225"/>
                <a:gd name="T9" fmla="*/ 2 h 2267"/>
                <a:gd name="T10" fmla="*/ 24 w 12225"/>
                <a:gd name="T11" fmla="*/ 0 h 2267"/>
                <a:gd name="T12" fmla="*/ 17 w 12225"/>
                <a:gd name="T13" fmla="*/ 2 h 2267"/>
                <a:gd name="T14" fmla="*/ 20 w 12225"/>
                <a:gd name="T15" fmla="*/ 2 h 2267"/>
                <a:gd name="T16" fmla="*/ 14 w 12225"/>
                <a:gd name="T17" fmla="*/ 5 h 2267"/>
                <a:gd name="T18" fmla="*/ 14 w 12225"/>
                <a:gd name="T19" fmla="*/ 5 h 2267"/>
                <a:gd name="T20" fmla="*/ 6 w 12225"/>
                <a:gd name="T21" fmla="*/ 0 h 2267"/>
                <a:gd name="T22" fmla="*/ 0 w 12225"/>
                <a:gd name="T23" fmla="*/ 0 h 22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225" h="2267">
                  <a:moveTo>
                    <a:pt x="0" y="0"/>
                  </a:moveTo>
                  <a:cubicBezTo>
                    <a:pt x="0" y="1252"/>
                    <a:pt x="1955" y="2267"/>
                    <a:pt x="4366" y="2267"/>
                  </a:cubicBezTo>
                  <a:lnTo>
                    <a:pt x="6861" y="2267"/>
                  </a:lnTo>
                  <a:cubicBezTo>
                    <a:pt x="8711" y="2267"/>
                    <a:pt x="10361" y="1661"/>
                    <a:pt x="10978" y="756"/>
                  </a:cubicBezTo>
                  <a:lnTo>
                    <a:pt x="12225" y="756"/>
                  </a:lnTo>
                  <a:lnTo>
                    <a:pt x="9980" y="0"/>
                  </a:lnTo>
                  <a:lnTo>
                    <a:pt x="7235" y="756"/>
                  </a:lnTo>
                  <a:lnTo>
                    <a:pt x="8483" y="756"/>
                  </a:lnTo>
                  <a:cubicBezTo>
                    <a:pt x="8017" y="1439"/>
                    <a:pt x="6951" y="1965"/>
                    <a:pt x="5614" y="2172"/>
                  </a:cubicBezTo>
                  <a:lnTo>
                    <a:pt x="5613" y="2172"/>
                  </a:lnTo>
                  <a:cubicBezTo>
                    <a:pt x="3763" y="1886"/>
                    <a:pt x="2495" y="1003"/>
                    <a:pt x="24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2E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7838" name="Freeform 29">
              <a:extLst>
                <a:ext uri="{FF2B5EF4-FFF2-40B4-BE49-F238E27FC236}">
                  <a16:creationId xmlns:a16="http://schemas.microsoft.com/office/drawing/2014/main" id="{347FD039-A3D4-4412-8C76-869797A96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3203"/>
              <a:ext cx="1638" cy="305"/>
            </a:xfrm>
            <a:custGeom>
              <a:avLst/>
              <a:gdLst>
                <a:gd name="T0" fmla="*/ 0 w 12225"/>
                <a:gd name="T1" fmla="*/ 0 h 2267"/>
                <a:gd name="T2" fmla="*/ 10 w 12225"/>
                <a:gd name="T3" fmla="*/ 6 h 2267"/>
                <a:gd name="T4" fmla="*/ 16 w 12225"/>
                <a:gd name="T5" fmla="*/ 6 h 2267"/>
                <a:gd name="T6" fmla="*/ 26 w 12225"/>
                <a:gd name="T7" fmla="*/ 2 h 2267"/>
                <a:gd name="T8" fmla="*/ 29 w 12225"/>
                <a:gd name="T9" fmla="*/ 2 h 2267"/>
                <a:gd name="T10" fmla="*/ 24 w 12225"/>
                <a:gd name="T11" fmla="*/ 0 h 2267"/>
                <a:gd name="T12" fmla="*/ 17 w 12225"/>
                <a:gd name="T13" fmla="*/ 2 h 2267"/>
                <a:gd name="T14" fmla="*/ 20 w 12225"/>
                <a:gd name="T15" fmla="*/ 2 h 2267"/>
                <a:gd name="T16" fmla="*/ 14 w 12225"/>
                <a:gd name="T17" fmla="*/ 5 h 2267"/>
                <a:gd name="T18" fmla="*/ 14 w 12225"/>
                <a:gd name="T19" fmla="*/ 5 h 2267"/>
                <a:gd name="T20" fmla="*/ 6 w 12225"/>
                <a:gd name="T21" fmla="*/ 0 h 2267"/>
                <a:gd name="T22" fmla="*/ 0 w 12225"/>
                <a:gd name="T23" fmla="*/ 0 h 22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225" h="2267">
                  <a:moveTo>
                    <a:pt x="0" y="0"/>
                  </a:moveTo>
                  <a:cubicBezTo>
                    <a:pt x="0" y="1252"/>
                    <a:pt x="1955" y="2267"/>
                    <a:pt x="4366" y="2267"/>
                  </a:cubicBezTo>
                  <a:lnTo>
                    <a:pt x="6861" y="2267"/>
                  </a:lnTo>
                  <a:cubicBezTo>
                    <a:pt x="8712" y="2267"/>
                    <a:pt x="10361" y="1662"/>
                    <a:pt x="10978" y="756"/>
                  </a:cubicBezTo>
                  <a:lnTo>
                    <a:pt x="12225" y="756"/>
                  </a:lnTo>
                  <a:lnTo>
                    <a:pt x="9980" y="0"/>
                  </a:lnTo>
                  <a:lnTo>
                    <a:pt x="7235" y="756"/>
                  </a:lnTo>
                  <a:lnTo>
                    <a:pt x="8483" y="756"/>
                  </a:lnTo>
                  <a:cubicBezTo>
                    <a:pt x="8017" y="1439"/>
                    <a:pt x="6951" y="1966"/>
                    <a:pt x="5614" y="2173"/>
                  </a:cubicBezTo>
                  <a:cubicBezTo>
                    <a:pt x="3764" y="1886"/>
                    <a:pt x="2495" y="1003"/>
                    <a:pt x="2495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C7A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7839" name="Freeform 30">
              <a:extLst>
                <a:ext uri="{FF2B5EF4-FFF2-40B4-BE49-F238E27FC236}">
                  <a16:creationId xmlns:a16="http://schemas.microsoft.com/office/drawing/2014/main" id="{5EA9DDDD-8D31-4699-A0BB-78B6F56E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3194"/>
              <a:ext cx="1639" cy="305"/>
            </a:xfrm>
            <a:custGeom>
              <a:avLst/>
              <a:gdLst>
                <a:gd name="T0" fmla="*/ 0 w 12225"/>
                <a:gd name="T1" fmla="*/ 0 h 2266"/>
                <a:gd name="T2" fmla="*/ 10 w 12225"/>
                <a:gd name="T3" fmla="*/ 6 h 2266"/>
                <a:gd name="T4" fmla="*/ 16 w 12225"/>
                <a:gd name="T5" fmla="*/ 6 h 2266"/>
                <a:gd name="T6" fmla="*/ 26 w 12225"/>
                <a:gd name="T7" fmla="*/ 2 h 2266"/>
                <a:gd name="T8" fmla="*/ 29 w 12225"/>
                <a:gd name="T9" fmla="*/ 2 h 2266"/>
                <a:gd name="T10" fmla="*/ 24 w 12225"/>
                <a:gd name="T11" fmla="*/ 0 h 2266"/>
                <a:gd name="T12" fmla="*/ 17 w 12225"/>
                <a:gd name="T13" fmla="*/ 2 h 2266"/>
                <a:gd name="T14" fmla="*/ 20 w 12225"/>
                <a:gd name="T15" fmla="*/ 2 h 2266"/>
                <a:gd name="T16" fmla="*/ 14 w 12225"/>
                <a:gd name="T17" fmla="*/ 5 h 2266"/>
                <a:gd name="T18" fmla="*/ 14 w 12225"/>
                <a:gd name="T19" fmla="*/ 5 h 2266"/>
                <a:gd name="T20" fmla="*/ 6 w 12225"/>
                <a:gd name="T21" fmla="*/ 0 h 2266"/>
                <a:gd name="T22" fmla="*/ 0 w 12225"/>
                <a:gd name="T23" fmla="*/ 0 h 22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225" h="2266">
                  <a:moveTo>
                    <a:pt x="0" y="0"/>
                  </a:moveTo>
                  <a:cubicBezTo>
                    <a:pt x="0" y="1252"/>
                    <a:pt x="1954" y="2266"/>
                    <a:pt x="4365" y="2266"/>
                  </a:cubicBezTo>
                  <a:lnTo>
                    <a:pt x="6860" y="2266"/>
                  </a:lnTo>
                  <a:cubicBezTo>
                    <a:pt x="8711" y="2266"/>
                    <a:pt x="10360" y="1661"/>
                    <a:pt x="10977" y="755"/>
                  </a:cubicBezTo>
                  <a:lnTo>
                    <a:pt x="12225" y="755"/>
                  </a:lnTo>
                  <a:lnTo>
                    <a:pt x="9980" y="0"/>
                  </a:lnTo>
                  <a:lnTo>
                    <a:pt x="7235" y="755"/>
                  </a:lnTo>
                  <a:lnTo>
                    <a:pt x="8482" y="755"/>
                  </a:lnTo>
                  <a:cubicBezTo>
                    <a:pt x="8017" y="1439"/>
                    <a:pt x="6951" y="1965"/>
                    <a:pt x="5614" y="2172"/>
                  </a:cubicBezTo>
                  <a:lnTo>
                    <a:pt x="5613" y="2172"/>
                  </a:lnTo>
                  <a:cubicBezTo>
                    <a:pt x="3763" y="1886"/>
                    <a:pt x="2495" y="1002"/>
                    <a:pt x="24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7840" name="Freeform 31">
              <a:extLst>
                <a:ext uri="{FF2B5EF4-FFF2-40B4-BE49-F238E27FC236}">
                  <a16:creationId xmlns:a16="http://schemas.microsoft.com/office/drawing/2014/main" id="{395DFCF1-2F4A-43A4-B7B4-10A12111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3194"/>
              <a:ext cx="752" cy="305"/>
            </a:xfrm>
            <a:custGeom>
              <a:avLst/>
              <a:gdLst>
                <a:gd name="T0" fmla="*/ 0 w 5614"/>
                <a:gd name="T1" fmla="*/ 0 h 2266"/>
                <a:gd name="T2" fmla="*/ 10 w 5614"/>
                <a:gd name="T3" fmla="*/ 6 h 2266"/>
                <a:gd name="T4" fmla="*/ 14 w 5614"/>
                <a:gd name="T5" fmla="*/ 5 h 2266"/>
                <a:gd name="T6" fmla="*/ 14 w 5614"/>
                <a:gd name="T7" fmla="*/ 5 h 2266"/>
                <a:gd name="T8" fmla="*/ 6 w 5614"/>
                <a:gd name="T9" fmla="*/ 0 h 2266"/>
                <a:gd name="T10" fmla="*/ 0 w 5614"/>
                <a:gd name="T11" fmla="*/ 0 h 22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14" h="2266">
                  <a:moveTo>
                    <a:pt x="0" y="0"/>
                  </a:moveTo>
                  <a:cubicBezTo>
                    <a:pt x="0" y="1252"/>
                    <a:pt x="1954" y="2266"/>
                    <a:pt x="4366" y="2266"/>
                  </a:cubicBezTo>
                  <a:cubicBezTo>
                    <a:pt x="4788" y="2266"/>
                    <a:pt x="5209" y="2235"/>
                    <a:pt x="5614" y="2172"/>
                  </a:cubicBezTo>
                  <a:lnTo>
                    <a:pt x="5613" y="2172"/>
                  </a:lnTo>
                  <a:cubicBezTo>
                    <a:pt x="3763" y="1886"/>
                    <a:pt x="2495" y="1002"/>
                    <a:pt x="24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BA4C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</p:grpSp>
      <p:sp>
        <p:nvSpPr>
          <p:cNvPr id="7199" name="Freeform 332">
            <a:extLst>
              <a:ext uri="{FF2B5EF4-FFF2-40B4-BE49-F238E27FC236}">
                <a16:creationId xmlns:a16="http://schemas.microsoft.com/office/drawing/2014/main" id="{5FADE371-32DD-4609-9510-B2E04A53F53F}"/>
              </a:ext>
            </a:extLst>
          </p:cNvPr>
          <p:cNvSpPr>
            <a:spLocks/>
          </p:cNvSpPr>
          <p:nvPr/>
        </p:nvSpPr>
        <p:spPr bwMode="auto">
          <a:xfrm>
            <a:off x="8551864" y="2038351"/>
            <a:ext cx="496887" cy="815975"/>
          </a:xfrm>
          <a:custGeom>
            <a:avLst/>
            <a:gdLst>
              <a:gd name="T0" fmla="*/ 2147483647 w 313"/>
              <a:gd name="T1" fmla="*/ 0 h 514"/>
              <a:gd name="T2" fmla="*/ 0 w 313"/>
              <a:gd name="T3" fmla="*/ 2147483647 h 514"/>
              <a:gd name="T4" fmla="*/ 2147483647 w 313"/>
              <a:gd name="T5" fmla="*/ 2147483647 h 514"/>
              <a:gd name="T6" fmla="*/ 2147483647 w 313"/>
              <a:gd name="T7" fmla="*/ 2147483647 h 514"/>
              <a:gd name="T8" fmla="*/ 2147483647 w 313"/>
              <a:gd name="T9" fmla="*/ 2147483647 h 514"/>
              <a:gd name="T10" fmla="*/ 2147483647 w 313"/>
              <a:gd name="T11" fmla="*/ 2147483647 h 514"/>
              <a:gd name="T12" fmla="*/ 2147483647 w 313"/>
              <a:gd name="T13" fmla="*/ 2147483647 h 514"/>
              <a:gd name="T14" fmla="*/ 2147483647 w 313"/>
              <a:gd name="T15" fmla="*/ 2147483647 h 514"/>
              <a:gd name="T16" fmla="*/ 2147483647 w 313"/>
              <a:gd name="T17" fmla="*/ 2147483647 h 514"/>
              <a:gd name="T18" fmla="*/ 2147483647 w 313"/>
              <a:gd name="T19" fmla="*/ 2147483647 h 514"/>
              <a:gd name="T20" fmla="*/ 2147483647 w 313"/>
              <a:gd name="T21" fmla="*/ 0 h 5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3" h="514">
                <a:moveTo>
                  <a:pt x="47" y="0"/>
                </a:moveTo>
                <a:lnTo>
                  <a:pt x="0" y="142"/>
                </a:lnTo>
                <a:lnTo>
                  <a:pt x="45" y="122"/>
                </a:lnTo>
                <a:lnTo>
                  <a:pt x="178" y="431"/>
                </a:lnTo>
                <a:lnTo>
                  <a:pt x="133" y="450"/>
                </a:lnTo>
                <a:lnTo>
                  <a:pt x="267" y="514"/>
                </a:lnTo>
                <a:lnTo>
                  <a:pt x="313" y="372"/>
                </a:lnTo>
                <a:lnTo>
                  <a:pt x="268" y="392"/>
                </a:lnTo>
                <a:lnTo>
                  <a:pt x="136" y="84"/>
                </a:lnTo>
                <a:lnTo>
                  <a:pt x="181" y="64"/>
                </a:lnTo>
                <a:lnTo>
                  <a:pt x="47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7200" name="Freeform 333">
            <a:extLst>
              <a:ext uri="{FF2B5EF4-FFF2-40B4-BE49-F238E27FC236}">
                <a16:creationId xmlns:a16="http://schemas.microsoft.com/office/drawing/2014/main" id="{29F9AAC3-B9B2-4D42-8C07-C3A37E79242D}"/>
              </a:ext>
            </a:extLst>
          </p:cNvPr>
          <p:cNvSpPr>
            <a:spLocks/>
          </p:cNvSpPr>
          <p:nvPr/>
        </p:nvSpPr>
        <p:spPr bwMode="auto">
          <a:xfrm>
            <a:off x="7046913" y="581025"/>
            <a:ext cx="703262" cy="571500"/>
          </a:xfrm>
          <a:custGeom>
            <a:avLst/>
            <a:gdLst>
              <a:gd name="T0" fmla="*/ 0 w 443"/>
              <a:gd name="T1" fmla="*/ 2147483647 h 360"/>
              <a:gd name="T2" fmla="*/ 2147483647 w 443"/>
              <a:gd name="T3" fmla="*/ 2147483647 h 360"/>
              <a:gd name="T4" fmla="*/ 2147483647 w 443"/>
              <a:gd name="T5" fmla="*/ 2147483647 h 360"/>
              <a:gd name="T6" fmla="*/ 2147483647 w 443"/>
              <a:gd name="T7" fmla="*/ 2147483647 h 360"/>
              <a:gd name="T8" fmla="*/ 2147483647 w 443"/>
              <a:gd name="T9" fmla="*/ 2147483647 h 360"/>
              <a:gd name="T10" fmla="*/ 2147483647 w 443"/>
              <a:gd name="T11" fmla="*/ 2147483647 h 360"/>
              <a:gd name="T12" fmla="*/ 2147483647 w 443"/>
              <a:gd name="T13" fmla="*/ 2147483647 h 360"/>
              <a:gd name="T14" fmla="*/ 2147483647 w 443"/>
              <a:gd name="T15" fmla="*/ 2147483647 h 360"/>
              <a:gd name="T16" fmla="*/ 2147483647 w 443"/>
              <a:gd name="T17" fmla="*/ 2147483647 h 360"/>
              <a:gd name="T18" fmla="*/ 2147483647 w 443"/>
              <a:gd name="T19" fmla="*/ 0 h 360"/>
              <a:gd name="T20" fmla="*/ 0 w 443"/>
              <a:gd name="T21" fmla="*/ 2147483647 h 3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43" h="360">
                <a:moveTo>
                  <a:pt x="0" y="10"/>
                </a:moveTo>
                <a:lnTo>
                  <a:pt x="29" y="156"/>
                </a:lnTo>
                <a:lnTo>
                  <a:pt x="59" y="117"/>
                </a:lnTo>
                <a:lnTo>
                  <a:pt x="325" y="321"/>
                </a:lnTo>
                <a:lnTo>
                  <a:pt x="295" y="360"/>
                </a:lnTo>
                <a:lnTo>
                  <a:pt x="443" y="350"/>
                </a:lnTo>
                <a:lnTo>
                  <a:pt x="414" y="204"/>
                </a:lnTo>
                <a:lnTo>
                  <a:pt x="384" y="243"/>
                </a:lnTo>
                <a:lnTo>
                  <a:pt x="119" y="39"/>
                </a:lnTo>
                <a:lnTo>
                  <a:pt x="149" y="0"/>
                </a:lnTo>
                <a:lnTo>
                  <a:pt x="0" y="1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7201" name="Freeform 334">
            <a:extLst>
              <a:ext uri="{FF2B5EF4-FFF2-40B4-BE49-F238E27FC236}">
                <a16:creationId xmlns:a16="http://schemas.microsoft.com/office/drawing/2014/main" id="{7E22AD06-6D7C-4484-8344-24705EDF18D9}"/>
              </a:ext>
            </a:extLst>
          </p:cNvPr>
          <p:cNvSpPr>
            <a:spLocks/>
          </p:cNvSpPr>
          <p:nvPr/>
        </p:nvSpPr>
        <p:spPr bwMode="auto">
          <a:xfrm>
            <a:off x="3382963" y="4083051"/>
            <a:ext cx="538162" cy="765175"/>
          </a:xfrm>
          <a:custGeom>
            <a:avLst/>
            <a:gdLst>
              <a:gd name="T0" fmla="*/ 2147483647 w 339"/>
              <a:gd name="T1" fmla="*/ 0 h 482"/>
              <a:gd name="T2" fmla="*/ 0 w 339"/>
              <a:gd name="T3" fmla="*/ 2147483647 h 482"/>
              <a:gd name="T4" fmla="*/ 2147483647 w 339"/>
              <a:gd name="T5" fmla="*/ 2147483647 h 482"/>
              <a:gd name="T6" fmla="*/ 2147483647 w 339"/>
              <a:gd name="T7" fmla="*/ 2147483647 h 482"/>
              <a:gd name="T8" fmla="*/ 2147483647 w 339"/>
              <a:gd name="T9" fmla="*/ 2147483647 h 482"/>
              <a:gd name="T10" fmla="*/ 2147483647 w 339"/>
              <a:gd name="T11" fmla="*/ 2147483647 h 482"/>
              <a:gd name="T12" fmla="*/ 2147483647 w 339"/>
              <a:gd name="T13" fmla="*/ 2147483647 h 482"/>
              <a:gd name="T14" fmla="*/ 2147483647 w 339"/>
              <a:gd name="T15" fmla="*/ 2147483647 h 482"/>
              <a:gd name="T16" fmla="*/ 2147483647 w 339"/>
              <a:gd name="T17" fmla="*/ 2147483647 h 482"/>
              <a:gd name="T18" fmla="*/ 2147483647 w 339"/>
              <a:gd name="T19" fmla="*/ 2147483647 h 482"/>
              <a:gd name="T20" fmla="*/ 2147483647 w 339"/>
              <a:gd name="T21" fmla="*/ 0 h 4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9" h="482">
                <a:moveTo>
                  <a:pt x="28" y="0"/>
                </a:moveTo>
                <a:lnTo>
                  <a:pt x="0" y="146"/>
                </a:lnTo>
                <a:lnTo>
                  <a:pt x="43" y="121"/>
                </a:lnTo>
                <a:lnTo>
                  <a:pt x="212" y="411"/>
                </a:lnTo>
                <a:lnTo>
                  <a:pt x="170" y="436"/>
                </a:lnTo>
                <a:lnTo>
                  <a:pt x="311" y="482"/>
                </a:lnTo>
                <a:lnTo>
                  <a:pt x="339" y="336"/>
                </a:lnTo>
                <a:lnTo>
                  <a:pt x="297" y="361"/>
                </a:lnTo>
                <a:lnTo>
                  <a:pt x="127" y="71"/>
                </a:lnTo>
                <a:lnTo>
                  <a:pt x="170" y="46"/>
                </a:lnTo>
                <a:lnTo>
                  <a:pt x="28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7202" name="Freeform 335">
            <a:extLst>
              <a:ext uri="{FF2B5EF4-FFF2-40B4-BE49-F238E27FC236}">
                <a16:creationId xmlns:a16="http://schemas.microsoft.com/office/drawing/2014/main" id="{06C5E133-A4A3-43FF-964E-004394C76D38}"/>
              </a:ext>
            </a:extLst>
          </p:cNvPr>
          <p:cNvSpPr>
            <a:spLocks/>
          </p:cNvSpPr>
          <p:nvPr/>
        </p:nvSpPr>
        <p:spPr bwMode="auto">
          <a:xfrm>
            <a:off x="4852989" y="5759451"/>
            <a:ext cx="746125" cy="550863"/>
          </a:xfrm>
          <a:custGeom>
            <a:avLst/>
            <a:gdLst>
              <a:gd name="T0" fmla="*/ 0 w 470"/>
              <a:gd name="T1" fmla="*/ 2147483647 h 347"/>
              <a:gd name="T2" fmla="*/ 2147483647 w 470"/>
              <a:gd name="T3" fmla="*/ 2147483647 h 347"/>
              <a:gd name="T4" fmla="*/ 2147483647 w 470"/>
              <a:gd name="T5" fmla="*/ 2147483647 h 347"/>
              <a:gd name="T6" fmla="*/ 2147483647 w 470"/>
              <a:gd name="T7" fmla="*/ 2147483647 h 347"/>
              <a:gd name="T8" fmla="*/ 2147483647 w 470"/>
              <a:gd name="T9" fmla="*/ 2147483647 h 347"/>
              <a:gd name="T10" fmla="*/ 2147483647 w 470"/>
              <a:gd name="T11" fmla="*/ 2147483647 h 347"/>
              <a:gd name="T12" fmla="*/ 2147483647 w 470"/>
              <a:gd name="T13" fmla="*/ 2147483647 h 347"/>
              <a:gd name="T14" fmla="*/ 2147483647 w 470"/>
              <a:gd name="T15" fmla="*/ 2147483647 h 347"/>
              <a:gd name="T16" fmla="*/ 2147483647 w 470"/>
              <a:gd name="T17" fmla="*/ 2147483647 h 347"/>
              <a:gd name="T18" fmla="*/ 2147483647 w 470"/>
              <a:gd name="T19" fmla="*/ 0 h 347"/>
              <a:gd name="T20" fmla="*/ 0 w 470"/>
              <a:gd name="T21" fmla="*/ 2147483647 h 3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70" h="347">
                <a:moveTo>
                  <a:pt x="0" y="23"/>
                </a:moveTo>
                <a:lnTo>
                  <a:pt x="41" y="167"/>
                </a:lnTo>
                <a:lnTo>
                  <a:pt x="68" y="125"/>
                </a:lnTo>
                <a:lnTo>
                  <a:pt x="350" y="305"/>
                </a:lnTo>
                <a:lnTo>
                  <a:pt x="324" y="347"/>
                </a:lnTo>
                <a:lnTo>
                  <a:pt x="470" y="324"/>
                </a:lnTo>
                <a:lnTo>
                  <a:pt x="429" y="180"/>
                </a:lnTo>
                <a:lnTo>
                  <a:pt x="403" y="222"/>
                </a:lnTo>
                <a:lnTo>
                  <a:pt x="120" y="42"/>
                </a:lnTo>
                <a:lnTo>
                  <a:pt x="147" y="0"/>
                </a:lnTo>
                <a:lnTo>
                  <a:pt x="0" y="23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7203" name="Freeform 336">
            <a:extLst>
              <a:ext uri="{FF2B5EF4-FFF2-40B4-BE49-F238E27FC236}">
                <a16:creationId xmlns:a16="http://schemas.microsoft.com/office/drawing/2014/main" id="{431A2544-8614-4640-ACD5-3E86CFC30FAB}"/>
              </a:ext>
            </a:extLst>
          </p:cNvPr>
          <p:cNvSpPr>
            <a:spLocks/>
          </p:cNvSpPr>
          <p:nvPr/>
        </p:nvSpPr>
        <p:spPr bwMode="auto">
          <a:xfrm>
            <a:off x="7089776" y="5688014"/>
            <a:ext cx="777875" cy="530225"/>
          </a:xfrm>
          <a:custGeom>
            <a:avLst/>
            <a:gdLst>
              <a:gd name="T0" fmla="*/ 0 w 490"/>
              <a:gd name="T1" fmla="*/ 2147483647 h 334"/>
              <a:gd name="T2" fmla="*/ 2147483647 w 490"/>
              <a:gd name="T3" fmla="*/ 2147483647 h 334"/>
              <a:gd name="T4" fmla="*/ 2147483647 w 490"/>
              <a:gd name="T5" fmla="*/ 2147483647 h 334"/>
              <a:gd name="T6" fmla="*/ 2147483647 w 490"/>
              <a:gd name="T7" fmla="*/ 2147483647 h 334"/>
              <a:gd name="T8" fmla="*/ 2147483647 w 490"/>
              <a:gd name="T9" fmla="*/ 2147483647 h 334"/>
              <a:gd name="T10" fmla="*/ 2147483647 w 490"/>
              <a:gd name="T11" fmla="*/ 2147483647 h 334"/>
              <a:gd name="T12" fmla="*/ 2147483647 w 490"/>
              <a:gd name="T13" fmla="*/ 0 h 334"/>
              <a:gd name="T14" fmla="*/ 2147483647 w 490"/>
              <a:gd name="T15" fmla="*/ 2147483647 h 334"/>
              <a:gd name="T16" fmla="*/ 2147483647 w 490"/>
              <a:gd name="T17" fmla="*/ 2147483647 h 334"/>
              <a:gd name="T18" fmla="*/ 2147483647 w 490"/>
              <a:gd name="T19" fmla="*/ 2147483647 h 334"/>
              <a:gd name="T20" fmla="*/ 0 w 490"/>
              <a:gd name="T21" fmla="*/ 2147483647 h 3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90" h="334">
                <a:moveTo>
                  <a:pt x="0" y="301"/>
                </a:moveTo>
                <a:lnTo>
                  <a:pt x="145" y="334"/>
                </a:lnTo>
                <a:lnTo>
                  <a:pt x="122" y="290"/>
                </a:lnTo>
                <a:lnTo>
                  <a:pt x="415" y="130"/>
                </a:lnTo>
                <a:lnTo>
                  <a:pt x="439" y="174"/>
                </a:lnTo>
                <a:lnTo>
                  <a:pt x="490" y="33"/>
                </a:lnTo>
                <a:lnTo>
                  <a:pt x="345" y="0"/>
                </a:lnTo>
                <a:lnTo>
                  <a:pt x="369" y="43"/>
                </a:lnTo>
                <a:lnTo>
                  <a:pt x="74" y="204"/>
                </a:lnTo>
                <a:lnTo>
                  <a:pt x="51" y="160"/>
                </a:lnTo>
                <a:lnTo>
                  <a:pt x="0" y="301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7204" name="Freeform 337">
            <a:extLst>
              <a:ext uri="{FF2B5EF4-FFF2-40B4-BE49-F238E27FC236}">
                <a16:creationId xmlns:a16="http://schemas.microsoft.com/office/drawing/2014/main" id="{40F7A89C-19E5-4684-95DA-0E113FE129A3}"/>
              </a:ext>
            </a:extLst>
          </p:cNvPr>
          <p:cNvSpPr>
            <a:spLocks/>
          </p:cNvSpPr>
          <p:nvPr/>
        </p:nvSpPr>
        <p:spPr bwMode="auto">
          <a:xfrm>
            <a:off x="8618539" y="4076701"/>
            <a:ext cx="528637" cy="779463"/>
          </a:xfrm>
          <a:custGeom>
            <a:avLst/>
            <a:gdLst>
              <a:gd name="T0" fmla="*/ 2147483647 w 333"/>
              <a:gd name="T1" fmla="*/ 0 h 491"/>
              <a:gd name="T2" fmla="*/ 2147483647 w 333"/>
              <a:gd name="T3" fmla="*/ 2147483647 h 491"/>
              <a:gd name="T4" fmla="*/ 2147483647 w 333"/>
              <a:gd name="T5" fmla="*/ 2147483647 h 491"/>
              <a:gd name="T6" fmla="*/ 2147483647 w 333"/>
              <a:gd name="T7" fmla="*/ 2147483647 h 491"/>
              <a:gd name="T8" fmla="*/ 0 w 333"/>
              <a:gd name="T9" fmla="*/ 2147483647 h 491"/>
              <a:gd name="T10" fmla="*/ 2147483647 w 333"/>
              <a:gd name="T11" fmla="*/ 2147483647 h 491"/>
              <a:gd name="T12" fmla="*/ 2147483647 w 333"/>
              <a:gd name="T13" fmla="*/ 2147483647 h 491"/>
              <a:gd name="T14" fmla="*/ 2147483647 w 333"/>
              <a:gd name="T15" fmla="*/ 2147483647 h 491"/>
              <a:gd name="T16" fmla="*/ 2147483647 w 333"/>
              <a:gd name="T17" fmla="*/ 2147483647 h 491"/>
              <a:gd name="T18" fmla="*/ 2147483647 w 333"/>
              <a:gd name="T19" fmla="*/ 2147483647 h 491"/>
              <a:gd name="T20" fmla="*/ 2147483647 w 333"/>
              <a:gd name="T21" fmla="*/ 0 h 4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3" h="491">
                <a:moveTo>
                  <a:pt x="300" y="0"/>
                </a:moveTo>
                <a:lnTo>
                  <a:pt x="160" y="50"/>
                </a:lnTo>
                <a:lnTo>
                  <a:pt x="203" y="74"/>
                </a:lnTo>
                <a:lnTo>
                  <a:pt x="43" y="369"/>
                </a:lnTo>
                <a:lnTo>
                  <a:pt x="0" y="345"/>
                </a:lnTo>
                <a:lnTo>
                  <a:pt x="33" y="491"/>
                </a:lnTo>
                <a:lnTo>
                  <a:pt x="172" y="440"/>
                </a:lnTo>
                <a:lnTo>
                  <a:pt x="129" y="416"/>
                </a:lnTo>
                <a:lnTo>
                  <a:pt x="290" y="121"/>
                </a:lnTo>
                <a:lnTo>
                  <a:pt x="333" y="145"/>
                </a:lnTo>
                <a:lnTo>
                  <a:pt x="30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7205" name="Freeform 338">
            <a:extLst>
              <a:ext uri="{FF2B5EF4-FFF2-40B4-BE49-F238E27FC236}">
                <a16:creationId xmlns:a16="http://schemas.microsoft.com/office/drawing/2014/main" id="{35DEABA0-2472-43C1-98BF-289FEB37ABF3}"/>
              </a:ext>
            </a:extLst>
          </p:cNvPr>
          <p:cNvSpPr>
            <a:spLocks/>
          </p:cNvSpPr>
          <p:nvPr/>
        </p:nvSpPr>
        <p:spPr bwMode="auto">
          <a:xfrm>
            <a:off x="3381375" y="2190750"/>
            <a:ext cx="471488" cy="654050"/>
          </a:xfrm>
          <a:custGeom>
            <a:avLst/>
            <a:gdLst>
              <a:gd name="T0" fmla="*/ 2147483647 w 297"/>
              <a:gd name="T1" fmla="*/ 0 h 412"/>
              <a:gd name="T2" fmla="*/ 2147483647 w 297"/>
              <a:gd name="T3" fmla="*/ 2147483647 h 412"/>
              <a:gd name="T4" fmla="*/ 2147483647 w 297"/>
              <a:gd name="T5" fmla="*/ 2147483647 h 412"/>
              <a:gd name="T6" fmla="*/ 2147483647 w 297"/>
              <a:gd name="T7" fmla="*/ 2147483647 h 412"/>
              <a:gd name="T8" fmla="*/ 0 w 297"/>
              <a:gd name="T9" fmla="*/ 2147483647 h 412"/>
              <a:gd name="T10" fmla="*/ 2147483647 w 297"/>
              <a:gd name="T11" fmla="*/ 2147483647 h 412"/>
              <a:gd name="T12" fmla="*/ 2147483647 w 297"/>
              <a:gd name="T13" fmla="*/ 2147483647 h 412"/>
              <a:gd name="T14" fmla="*/ 2147483647 w 297"/>
              <a:gd name="T15" fmla="*/ 2147483647 h 412"/>
              <a:gd name="T16" fmla="*/ 2147483647 w 297"/>
              <a:gd name="T17" fmla="*/ 2147483647 h 412"/>
              <a:gd name="T18" fmla="*/ 2147483647 w 297"/>
              <a:gd name="T19" fmla="*/ 2147483647 h 412"/>
              <a:gd name="T20" fmla="*/ 2147483647 w 297"/>
              <a:gd name="T21" fmla="*/ 0 h 4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7" h="412">
                <a:moveTo>
                  <a:pt x="248" y="0"/>
                </a:moveTo>
                <a:lnTo>
                  <a:pt x="120" y="39"/>
                </a:lnTo>
                <a:lnTo>
                  <a:pt x="164" y="61"/>
                </a:lnTo>
                <a:lnTo>
                  <a:pt x="44" y="308"/>
                </a:lnTo>
                <a:lnTo>
                  <a:pt x="0" y="287"/>
                </a:lnTo>
                <a:lnTo>
                  <a:pt x="48" y="412"/>
                </a:lnTo>
                <a:lnTo>
                  <a:pt x="177" y="373"/>
                </a:lnTo>
                <a:lnTo>
                  <a:pt x="133" y="351"/>
                </a:lnTo>
                <a:lnTo>
                  <a:pt x="253" y="104"/>
                </a:lnTo>
                <a:lnTo>
                  <a:pt x="297" y="125"/>
                </a:lnTo>
                <a:lnTo>
                  <a:pt x="248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7206" name="Freeform 339">
            <a:extLst>
              <a:ext uri="{FF2B5EF4-FFF2-40B4-BE49-F238E27FC236}">
                <a16:creationId xmlns:a16="http://schemas.microsoft.com/office/drawing/2014/main" id="{3ABA5C2F-4B88-4C5D-A86C-BCC30566CEAE}"/>
              </a:ext>
            </a:extLst>
          </p:cNvPr>
          <p:cNvSpPr>
            <a:spLocks/>
          </p:cNvSpPr>
          <p:nvPr/>
        </p:nvSpPr>
        <p:spPr bwMode="auto">
          <a:xfrm>
            <a:off x="4972051" y="566738"/>
            <a:ext cx="690563" cy="474662"/>
          </a:xfrm>
          <a:custGeom>
            <a:avLst/>
            <a:gdLst>
              <a:gd name="T0" fmla="*/ 2147483647 w 435"/>
              <a:gd name="T1" fmla="*/ 2147483647 h 299"/>
              <a:gd name="T2" fmla="*/ 2147483647 w 435"/>
              <a:gd name="T3" fmla="*/ 0 h 299"/>
              <a:gd name="T4" fmla="*/ 2147483647 w 435"/>
              <a:gd name="T5" fmla="*/ 2147483647 h 299"/>
              <a:gd name="T6" fmla="*/ 2147483647 w 435"/>
              <a:gd name="T7" fmla="*/ 2147483647 h 299"/>
              <a:gd name="T8" fmla="*/ 2147483647 w 435"/>
              <a:gd name="T9" fmla="*/ 2147483647 h 299"/>
              <a:gd name="T10" fmla="*/ 0 w 435"/>
              <a:gd name="T11" fmla="*/ 2147483647 h 299"/>
              <a:gd name="T12" fmla="*/ 2147483647 w 435"/>
              <a:gd name="T13" fmla="*/ 2147483647 h 299"/>
              <a:gd name="T14" fmla="*/ 2147483647 w 435"/>
              <a:gd name="T15" fmla="*/ 2147483647 h 299"/>
              <a:gd name="T16" fmla="*/ 2147483647 w 435"/>
              <a:gd name="T17" fmla="*/ 2147483647 h 299"/>
              <a:gd name="T18" fmla="*/ 2147483647 w 435"/>
              <a:gd name="T19" fmla="*/ 2147483647 h 299"/>
              <a:gd name="T20" fmla="*/ 2147483647 w 435"/>
              <a:gd name="T21" fmla="*/ 2147483647 h 2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5" h="299">
                <a:moveTo>
                  <a:pt x="435" y="50"/>
                </a:moveTo>
                <a:lnTo>
                  <a:pt x="307" y="0"/>
                </a:lnTo>
                <a:lnTo>
                  <a:pt x="328" y="45"/>
                </a:lnTo>
                <a:lnTo>
                  <a:pt x="67" y="165"/>
                </a:lnTo>
                <a:lnTo>
                  <a:pt x="46" y="120"/>
                </a:lnTo>
                <a:lnTo>
                  <a:pt x="0" y="249"/>
                </a:lnTo>
                <a:lnTo>
                  <a:pt x="128" y="299"/>
                </a:lnTo>
                <a:lnTo>
                  <a:pt x="108" y="254"/>
                </a:lnTo>
                <a:lnTo>
                  <a:pt x="369" y="135"/>
                </a:lnTo>
                <a:lnTo>
                  <a:pt x="389" y="179"/>
                </a:lnTo>
                <a:lnTo>
                  <a:pt x="435" y="5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7207" name="Line 340">
            <a:extLst>
              <a:ext uri="{FF2B5EF4-FFF2-40B4-BE49-F238E27FC236}">
                <a16:creationId xmlns:a16="http://schemas.microsoft.com/office/drawing/2014/main" id="{3962A919-F50E-41CD-9986-DC07ECE6E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1900" y="1031875"/>
            <a:ext cx="1588" cy="48466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7208" name="Line 341">
            <a:extLst>
              <a:ext uri="{FF2B5EF4-FFF2-40B4-BE49-F238E27FC236}">
                <a16:creationId xmlns:a16="http://schemas.microsoft.com/office/drawing/2014/main" id="{500C97FD-37FB-4816-8E8C-15E433FA86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98900" y="3454400"/>
            <a:ext cx="4827588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7209" name="Oval 342">
            <a:extLst>
              <a:ext uri="{FF2B5EF4-FFF2-40B4-BE49-F238E27FC236}">
                <a16:creationId xmlns:a16="http://schemas.microsoft.com/office/drawing/2014/main" id="{F0806BE3-615E-4AF3-A390-D4559BB5C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1031875"/>
            <a:ext cx="4827588" cy="4846638"/>
          </a:xfrm>
          <a:prstGeom prst="ellipse">
            <a:avLst/>
          </a:pr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2400" dirty="0"/>
          </a:p>
        </p:txBody>
      </p:sp>
      <p:sp>
        <p:nvSpPr>
          <p:cNvPr id="7210" name="Rectangle 343">
            <a:extLst>
              <a:ext uri="{FF2B5EF4-FFF2-40B4-BE49-F238E27FC236}">
                <a16:creationId xmlns:a16="http://schemas.microsoft.com/office/drawing/2014/main" id="{E452F1E4-122A-411E-97B8-9B85880B7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9730" y="2813787"/>
            <a:ext cx="9040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MODEL</a:t>
            </a:r>
          </a:p>
        </p:txBody>
      </p:sp>
      <p:sp>
        <p:nvSpPr>
          <p:cNvPr id="7211" name="Rectangle 344">
            <a:extLst>
              <a:ext uri="{FF2B5EF4-FFF2-40B4-BE49-F238E27FC236}">
                <a16:creationId xmlns:a16="http://schemas.microsoft.com/office/drawing/2014/main" id="{4DB9A717-AAF4-4BFB-AF68-9EA6581C0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691" y="2555409"/>
            <a:ext cx="18113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TECHNOLOGICAL</a:t>
            </a:r>
            <a:endParaRPr lang="en-US" sz="18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212" name="Rectangle 345">
            <a:extLst>
              <a:ext uri="{FF2B5EF4-FFF2-40B4-BE49-F238E27FC236}">
                <a16:creationId xmlns:a16="http://schemas.microsoft.com/office/drawing/2014/main" id="{76C49ECB-447F-4857-AD09-C1F106C6E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863" y="2725739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214" name="Rectangle 347">
            <a:extLst>
              <a:ext uri="{FF2B5EF4-FFF2-40B4-BE49-F238E27FC236}">
                <a16:creationId xmlns:a16="http://schemas.microsoft.com/office/drawing/2014/main" id="{EE677539-C348-40A8-9DEB-F29318DE9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807" y="4498198"/>
            <a:ext cx="9040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MODEL</a:t>
            </a:r>
          </a:p>
        </p:txBody>
      </p:sp>
      <p:sp>
        <p:nvSpPr>
          <p:cNvPr id="7215" name="Rectangle 348">
            <a:extLst>
              <a:ext uri="{FF2B5EF4-FFF2-40B4-BE49-F238E27FC236}">
                <a16:creationId xmlns:a16="http://schemas.microsoft.com/office/drawing/2014/main" id="{B54EB4EE-5343-4300-BBC4-A42BE7F2E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4" y="4184651"/>
            <a:ext cx="2821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CR</a:t>
            </a:r>
          </a:p>
        </p:txBody>
      </p:sp>
      <p:sp>
        <p:nvSpPr>
          <p:cNvPr id="7216" name="Rectangle 349">
            <a:extLst>
              <a:ext uri="{FF2B5EF4-FFF2-40B4-BE49-F238E27FC236}">
                <a16:creationId xmlns:a16="http://schemas.microsoft.com/office/drawing/2014/main" id="{FFFADBD1-1E6F-4AD8-8E6C-D35D64096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713" y="4184651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I</a:t>
            </a:r>
          </a:p>
        </p:txBody>
      </p:sp>
      <p:sp>
        <p:nvSpPr>
          <p:cNvPr id="7217" name="Rectangle 350">
            <a:extLst>
              <a:ext uri="{FF2B5EF4-FFF2-40B4-BE49-F238E27FC236}">
                <a16:creationId xmlns:a16="http://schemas.microsoft.com/office/drawing/2014/main" id="{45D52AE5-F443-4476-ABB4-98E8D40F2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213" y="4184651"/>
            <a:ext cx="508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TICAL</a:t>
            </a:r>
          </a:p>
        </p:txBody>
      </p:sp>
      <p:sp>
        <p:nvSpPr>
          <p:cNvPr id="7218" name="Rectangle 351">
            <a:extLst>
              <a:ext uri="{FF2B5EF4-FFF2-40B4-BE49-F238E27FC236}">
                <a16:creationId xmlns:a16="http://schemas.microsoft.com/office/drawing/2014/main" id="{C92C7661-26EF-4D94-A1C8-1178B858D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974" y="4446438"/>
            <a:ext cx="9040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MODEL</a:t>
            </a:r>
          </a:p>
        </p:txBody>
      </p:sp>
      <p:sp>
        <p:nvSpPr>
          <p:cNvPr id="7219" name="Rectangle 352">
            <a:extLst>
              <a:ext uri="{FF2B5EF4-FFF2-40B4-BE49-F238E27FC236}">
                <a16:creationId xmlns:a16="http://schemas.microsoft.com/office/drawing/2014/main" id="{52570763-E200-47FD-BFAA-93519BAC1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588" y="4184651"/>
            <a:ext cx="12332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HUMANISTIC</a:t>
            </a:r>
          </a:p>
        </p:txBody>
      </p:sp>
      <p:sp>
        <p:nvSpPr>
          <p:cNvPr id="7220" name="Rectangle 353">
            <a:extLst>
              <a:ext uri="{FF2B5EF4-FFF2-40B4-BE49-F238E27FC236}">
                <a16:creationId xmlns:a16="http://schemas.microsoft.com/office/drawing/2014/main" id="{B25F4811-2BD6-48CB-A187-4F72BAC03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57" y="2985759"/>
            <a:ext cx="9040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MODEL</a:t>
            </a:r>
          </a:p>
        </p:txBody>
      </p:sp>
      <p:sp>
        <p:nvSpPr>
          <p:cNvPr id="7223" name="Rectangle 356">
            <a:extLst>
              <a:ext uri="{FF2B5EF4-FFF2-40B4-BE49-F238E27FC236}">
                <a16:creationId xmlns:a16="http://schemas.microsoft.com/office/drawing/2014/main" id="{E0B0106C-F0F3-42C1-8880-2398A04CB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1" y="2725739"/>
            <a:ext cx="1570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H</a:t>
            </a:r>
            <a:endParaRPr lang="en-US" sz="18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224" name="Rectangle 357">
            <a:extLst>
              <a:ext uri="{FF2B5EF4-FFF2-40B4-BE49-F238E27FC236}">
                <a16:creationId xmlns:a16="http://schemas.microsoft.com/office/drawing/2014/main" id="{FFFB022D-0473-4906-ABAF-7513F3E74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388" y="2725739"/>
            <a:ext cx="64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I</a:t>
            </a:r>
          </a:p>
        </p:txBody>
      </p:sp>
      <p:grpSp>
        <p:nvGrpSpPr>
          <p:cNvPr id="7226" name="Group 359">
            <a:extLst>
              <a:ext uri="{FF2B5EF4-FFF2-40B4-BE49-F238E27FC236}">
                <a16:creationId xmlns:a16="http://schemas.microsoft.com/office/drawing/2014/main" id="{9F778AB0-4128-49CC-81C9-6138B90BFD0B}"/>
              </a:ext>
            </a:extLst>
          </p:cNvPr>
          <p:cNvGrpSpPr>
            <a:grpSpLocks/>
          </p:cNvGrpSpPr>
          <p:nvPr/>
        </p:nvGrpSpPr>
        <p:grpSpPr bwMode="auto">
          <a:xfrm>
            <a:off x="4970463" y="1341438"/>
            <a:ext cx="2628900" cy="512762"/>
            <a:chOff x="2171" y="845"/>
            <a:chExt cx="1656" cy="323"/>
          </a:xfrm>
        </p:grpSpPr>
        <p:sp>
          <p:nvSpPr>
            <p:cNvPr id="7541" name="Freeform 360">
              <a:extLst>
                <a:ext uri="{FF2B5EF4-FFF2-40B4-BE49-F238E27FC236}">
                  <a16:creationId xmlns:a16="http://schemas.microsoft.com/office/drawing/2014/main" id="{CE6A96EB-9B01-4E2F-BB59-DBC31D0B7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845"/>
              <a:ext cx="1639" cy="305"/>
            </a:xfrm>
            <a:custGeom>
              <a:avLst/>
              <a:gdLst>
                <a:gd name="T0" fmla="*/ 0 w 12225"/>
                <a:gd name="T1" fmla="*/ 6 h 2266"/>
                <a:gd name="T2" fmla="*/ 10 w 12225"/>
                <a:gd name="T3" fmla="*/ 0 h 2266"/>
                <a:gd name="T4" fmla="*/ 16 w 12225"/>
                <a:gd name="T5" fmla="*/ 0 h 2266"/>
                <a:gd name="T6" fmla="*/ 26 w 12225"/>
                <a:gd name="T7" fmla="*/ 4 h 2266"/>
                <a:gd name="T8" fmla="*/ 29 w 12225"/>
                <a:gd name="T9" fmla="*/ 4 h 2266"/>
                <a:gd name="T10" fmla="*/ 24 w 12225"/>
                <a:gd name="T11" fmla="*/ 6 h 2266"/>
                <a:gd name="T12" fmla="*/ 17 w 12225"/>
                <a:gd name="T13" fmla="*/ 4 h 2266"/>
                <a:gd name="T14" fmla="*/ 20 w 12225"/>
                <a:gd name="T15" fmla="*/ 4 h 2266"/>
                <a:gd name="T16" fmla="*/ 14 w 12225"/>
                <a:gd name="T17" fmla="*/ 0 h 2266"/>
                <a:gd name="T18" fmla="*/ 14 w 12225"/>
                <a:gd name="T19" fmla="*/ 0 h 2266"/>
                <a:gd name="T20" fmla="*/ 6 w 12225"/>
                <a:gd name="T21" fmla="*/ 6 h 2266"/>
                <a:gd name="T22" fmla="*/ 0 w 12225"/>
                <a:gd name="T23" fmla="*/ 6 h 22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225" h="2266">
                  <a:moveTo>
                    <a:pt x="0" y="2266"/>
                  </a:moveTo>
                  <a:cubicBezTo>
                    <a:pt x="0" y="1015"/>
                    <a:pt x="1955" y="0"/>
                    <a:pt x="4366" y="0"/>
                  </a:cubicBezTo>
                  <a:lnTo>
                    <a:pt x="6861" y="0"/>
                  </a:lnTo>
                  <a:cubicBezTo>
                    <a:pt x="8711" y="0"/>
                    <a:pt x="10361" y="605"/>
                    <a:pt x="10978" y="1511"/>
                  </a:cubicBezTo>
                  <a:lnTo>
                    <a:pt x="12225" y="1511"/>
                  </a:lnTo>
                  <a:lnTo>
                    <a:pt x="9980" y="2266"/>
                  </a:lnTo>
                  <a:lnTo>
                    <a:pt x="7235" y="1511"/>
                  </a:lnTo>
                  <a:lnTo>
                    <a:pt x="8483" y="1511"/>
                  </a:lnTo>
                  <a:cubicBezTo>
                    <a:pt x="8017" y="828"/>
                    <a:pt x="6951" y="301"/>
                    <a:pt x="5614" y="94"/>
                  </a:cubicBezTo>
                  <a:lnTo>
                    <a:pt x="5613" y="94"/>
                  </a:lnTo>
                  <a:cubicBezTo>
                    <a:pt x="3763" y="381"/>
                    <a:pt x="2495" y="1264"/>
                    <a:pt x="2495" y="2266"/>
                  </a:cubicBezTo>
                  <a:lnTo>
                    <a:pt x="0" y="2266"/>
                  </a:lnTo>
                  <a:close/>
                </a:path>
              </a:pathLst>
            </a:custGeom>
            <a:solidFill>
              <a:srgbClr val="C2E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7542" name="Freeform 361">
              <a:extLst>
                <a:ext uri="{FF2B5EF4-FFF2-40B4-BE49-F238E27FC236}">
                  <a16:creationId xmlns:a16="http://schemas.microsoft.com/office/drawing/2014/main" id="{B42C9872-B26A-4BF2-B966-029339CBE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863"/>
              <a:ext cx="1638" cy="305"/>
            </a:xfrm>
            <a:custGeom>
              <a:avLst/>
              <a:gdLst>
                <a:gd name="T0" fmla="*/ 0 w 12225"/>
                <a:gd name="T1" fmla="*/ 6 h 2267"/>
                <a:gd name="T2" fmla="*/ 10 w 12225"/>
                <a:gd name="T3" fmla="*/ 0 h 2267"/>
                <a:gd name="T4" fmla="*/ 16 w 12225"/>
                <a:gd name="T5" fmla="*/ 0 h 2267"/>
                <a:gd name="T6" fmla="*/ 26 w 12225"/>
                <a:gd name="T7" fmla="*/ 4 h 2267"/>
                <a:gd name="T8" fmla="*/ 29 w 12225"/>
                <a:gd name="T9" fmla="*/ 4 h 2267"/>
                <a:gd name="T10" fmla="*/ 24 w 12225"/>
                <a:gd name="T11" fmla="*/ 6 h 2267"/>
                <a:gd name="T12" fmla="*/ 17 w 12225"/>
                <a:gd name="T13" fmla="*/ 4 h 2267"/>
                <a:gd name="T14" fmla="*/ 20 w 12225"/>
                <a:gd name="T15" fmla="*/ 4 h 2267"/>
                <a:gd name="T16" fmla="*/ 14 w 12225"/>
                <a:gd name="T17" fmla="*/ 0 h 2267"/>
                <a:gd name="T18" fmla="*/ 14 w 12225"/>
                <a:gd name="T19" fmla="*/ 0 h 2267"/>
                <a:gd name="T20" fmla="*/ 6 w 12225"/>
                <a:gd name="T21" fmla="*/ 6 h 2267"/>
                <a:gd name="T22" fmla="*/ 0 w 12225"/>
                <a:gd name="T23" fmla="*/ 6 h 22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225" h="2267">
                  <a:moveTo>
                    <a:pt x="0" y="2267"/>
                  </a:moveTo>
                  <a:cubicBezTo>
                    <a:pt x="0" y="1015"/>
                    <a:pt x="1955" y="0"/>
                    <a:pt x="4366" y="0"/>
                  </a:cubicBezTo>
                  <a:lnTo>
                    <a:pt x="6861" y="0"/>
                  </a:lnTo>
                  <a:cubicBezTo>
                    <a:pt x="8712" y="0"/>
                    <a:pt x="10361" y="606"/>
                    <a:pt x="10978" y="1511"/>
                  </a:cubicBezTo>
                  <a:lnTo>
                    <a:pt x="12225" y="1511"/>
                  </a:lnTo>
                  <a:lnTo>
                    <a:pt x="9980" y="2267"/>
                  </a:lnTo>
                  <a:lnTo>
                    <a:pt x="7235" y="1511"/>
                  </a:lnTo>
                  <a:lnTo>
                    <a:pt x="8483" y="1511"/>
                  </a:lnTo>
                  <a:cubicBezTo>
                    <a:pt x="8017" y="828"/>
                    <a:pt x="6951" y="302"/>
                    <a:pt x="5614" y="95"/>
                  </a:cubicBezTo>
                  <a:cubicBezTo>
                    <a:pt x="3764" y="381"/>
                    <a:pt x="2495" y="1264"/>
                    <a:pt x="2495" y="2267"/>
                  </a:cubicBezTo>
                  <a:lnTo>
                    <a:pt x="0" y="2267"/>
                  </a:lnTo>
                  <a:close/>
                </a:path>
              </a:pathLst>
            </a:custGeom>
            <a:solidFill>
              <a:srgbClr val="5C7A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7543" name="Freeform 362">
              <a:extLst>
                <a:ext uri="{FF2B5EF4-FFF2-40B4-BE49-F238E27FC236}">
                  <a16:creationId xmlns:a16="http://schemas.microsoft.com/office/drawing/2014/main" id="{9E138E79-3C94-4D6A-88A8-EA053218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854"/>
              <a:ext cx="1639" cy="305"/>
            </a:xfrm>
            <a:custGeom>
              <a:avLst/>
              <a:gdLst>
                <a:gd name="T0" fmla="*/ 0 w 12225"/>
                <a:gd name="T1" fmla="*/ 6 h 2267"/>
                <a:gd name="T2" fmla="*/ 10 w 12225"/>
                <a:gd name="T3" fmla="*/ 0 h 2267"/>
                <a:gd name="T4" fmla="*/ 16 w 12225"/>
                <a:gd name="T5" fmla="*/ 0 h 2267"/>
                <a:gd name="T6" fmla="*/ 26 w 12225"/>
                <a:gd name="T7" fmla="*/ 4 h 2267"/>
                <a:gd name="T8" fmla="*/ 29 w 12225"/>
                <a:gd name="T9" fmla="*/ 4 h 2267"/>
                <a:gd name="T10" fmla="*/ 24 w 12225"/>
                <a:gd name="T11" fmla="*/ 6 h 2267"/>
                <a:gd name="T12" fmla="*/ 17 w 12225"/>
                <a:gd name="T13" fmla="*/ 4 h 2267"/>
                <a:gd name="T14" fmla="*/ 20 w 12225"/>
                <a:gd name="T15" fmla="*/ 4 h 2267"/>
                <a:gd name="T16" fmla="*/ 14 w 12225"/>
                <a:gd name="T17" fmla="*/ 0 h 2267"/>
                <a:gd name="T18" fmla="*/ 14 w 12225"/>
                <a:gd name="T19" fmla="*/ 0 h 2267"/>
                <a:gd name="T20" fmla="*/ 6 w 12225"/>
                <a:gd name="T21" fmla="*/ 6 h 2267"/>
                <a:gd name="T22" fmla="*/ 0 w 12225"/>
                <a:gd name="T23" fmla="*/ 6 h 22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225" h="2267">
                  <a:moveTo>
                    <a:pt x="0" y="2267"/>
                  </a:moveTo>
                  <a:cubicBezTo>
                    <a:pt x="0" y="1015"/>
                    <a:pt x="1954" y="0"/>
                    <a:pt x="4365" y="0"/>
                  </a:cubicBezTo>
                  <a:lnTo>
                    <a:pt x="6860" y="0"/>
                  </a:lnTo>
                  <a:cubicBezTo>
                    <a:pt x="8711" y="0"/>
                    <a:pt x="10360" y="606"/>
                    <a:pt x="10977" y="1511"/>
                  </a:cubicBezTo>
                  <a:lnTo>
                    <a:pt x="12225" y="1512"/>
                  </a:lnTo>
                  <a:lnTo>
                    <a:pt x="9980" y="2267"/>
                  </a:lnTo>
                  <a:lnTo>
                    <a:pt x="7235" y="1512"/>
                  </a:lnTo>
                  <a:lnTo>
                    <a:pt x="8482" y="1511"/>
                  </a:lnTo>
                  <a:cubicBezTo>
                    <a:pt x="8017" y="828"/>
                    <a:pt x="6951" y="302"/>
                    <a:pt x="5614" y="95"/>
                  </a:cubicBezTo>
                  <a:lnTo>
                    <a:pt x="5613" y="95"/>
                  </a:lnTo>
                  <a:cubicBezTo>
                    <a:pt x="3763" y="381"/>
                    <a:pt x="2495" y="1265"/>
                    <a:pt x="2495" y="2267"/>
                  </a:cubicBezTo>
                  <a:lnTo>
                    <a:pt x="0" y="2267"/>
                  </a:lnTo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7544" name="Freeform 363">
              <a:extLst>
                <a:ext uri="{FF2B5EF4-FFF2-40B4-BE49-F238E27FC236}">
                  <a16:creationId xmlns:a16="http://schemas.microsoft.com/office/drawing/2014/main" id="{173E5F0A-863B-4440-8B76-CF685CB9B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854"/>
              <a:ext cx="752" cy="305"/>
            </a:xfrm>
            <a:custGeom>
              <a:avLst/>
              <a:gdLst>
                <a:gd name="T0" fmla="*/ 0 w 5614"/>
                <a:gd name="T1" fmla="*/ 6 h 2267"/>
                <a:gd name="T2" fmla="*/ 10 w 5614"/>
                <a:gd name="T3" fmla="*/ 0 h 2267"/>
                <a:gd name="T4" fmla="*/ 14 w 5614"/>
                <a:gd name="T5" fmla="*/ 0 h 2267"/>
                <a:gd name="T6" fmla="*/ 14 w 5614"/>
                <a:gd name="T7" fmla="*/ 0 h 2267"/>
                <a:gd name="T8" fmla="*/ 6 w 5614"/>
                <a:gd name="T9" fmla="*/ 6 h 2267"/>
                <a:gd name="T10" fmla="*/ 0 w 5614"/>
                <a:gd name="T11" fmla="*/ 6 h 2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14" h="2267">
                  <a:moveTo>
                    <a:pt x="0" y="2267"/>
                  </a:moveTo>
                  <a:cubicBezTo>
                    <a:pt x="0" y="1015"/>
                    <a:pt x="1954" y="0"/>
                    <a:pt x="4366" y="0"/>
                  </a:cubicBezTo>
                  <a:cubicBezTo>
                    <a:pt x="4788" y="0"/>
                    <a:pt x="5209" y="32"/>
                    <a:pt x="5614" y="95"/>
                  </a:cubicBezTo>
                  <a:lnTo>
                    <a:pt x="5613" y="95"/>
                  </a:lnTo>
                  <a:cubicBezTo>
                    <a:pt x="3763" y="381"/>
                    <a:pt x="2495" y="1265"/>
                    <a:pt x="2495" y="2267"/>
                  </a:cubicBezTo>
                  <a:lnTo>
                    <a:pt x="0" y="2267"/>
                  </a:lnTo>
                  <a:close/>
                </a:path>
              </a:pathLst>
            </a:custGeom>
            <a:solidFill>
              <a:srgbClr val="7BA4C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</p:grpSp>
      <p:grpSp>
        <p:nvGrpSpPr>
          <p:cNvPr id="7227" name="Group 364">
            <a:extLst>
              <a:ext uri="{FF2B5EF4-FFF2-40B4-BE49-F238E27FC236}">
                <a16:creationId xmlns:a16="http://schemas.microsoft.com/office/drawing/2014/main" id="{7BACC184-3F1A-4C28-94A7-338E2607A790}"/>
              </a:ext>
            </a:extLst>
          </p:cNvPr>
          <p:cNvGrpSpPr>
            <a:grpSpLocks/>
          </p:cNvGrpSpPr>
          <p:nvPr/>
        </p:nvGrpSpPr>
        <p:grpSpPr bwMode="auto">
          <a:xfrm>
            <a:off x="4970463" y="5056188"/>
            <a:ext cx="2628900" cy="512762"/>
            <a:chOff x="2171" y="3185"/>
            <a:chExt cx="1656" cy="323"/>
          </a:xfrm>
        </p:grpSpPr>
        <p:sp>
          <p:nvSpPr>
            <p:cNvPr id="7537" name="Freeform 365">
              <a:extLst>
                <a:ext uri="{FF2B5EF4-FFF2-40B4-BE49-F238E27FC236}">
                  <a16:creationId xmlns:a16="http://schemas.microsoft.com/office/drawing/2014/main" id="{10A870F9-547C-4DD8-9E35-E04761890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3185"/>
              <a:ext cx="1639" cy="305"/>
            </a:xfrm>
            <a:custGeom>
              <a:avLst/>
              <a:gdLst>
                <a:gd name="T0" fmla="*/ 0 w 12225"/>
                <a:gd name="T1" fmla="*/ 0 h 2267"/>
                <a:gd name="T2" fmla="*/ 10 w 12225"/>
                <a:gd name="T3" fmla="*/ 6 h 2267"/>
                <a:gd name="T4" fmla="*/ 16 w 12225"/>
                <a:gd name="T5" fmla="*/ 6 h 2267"/>
                <a:gd name="T6" fmla="*/ 26 w 12225"/>
                <a:gd name="T7" fmla="*/ 2 h 2267"/>
                <a:gd name="T8" fmla="*/ 29 w 12225"/>
                <a:gd name="T9" fmla="*/ 2 h 2267"/>
                <a:gd name="T10" fmla="*/ 24 w 12225"/>
                <a:gd name="T11" fmla="*/ 0 h 2267"/>
                <a:gd name="T12" fmla="*/ 17 w 12225"/>
                <a:gd name="T13" fmla="*/ 2 h 2267"/>
                <a:gd name="T14" fmla="*/ 20 w 12225"/>
                <a:gd name="T15" fmla="*/ 2 h 2267"/>
                <a:gd name="T16" fmla="*/ 14 w 12225"/>
                <a:gd name="T17" fmla="*/ 5 h 2267"/>
                <a:gd name="T18" fmla="*/ 14 w 12225"/>
                <a:gd name="T19" fmla="*/ 5 h 2267"/>
                <a:gd name="T20" fmla="*/ 6 w 12225"/>
                <a:gd name="T21" fmla="*/ 0 h 2267"/>
                <a:gd name="T22" fmla="*/ 0 w 12225"/>
                <a:gd name="T23" fmla="*/ 0 h 22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225" h="2267">
                  <a:moveTo>
                    <a:pt x="0" y="0"/>
                  </a:moveTo>
                  <a:cubicBezTo>
                    <a:pt x="0" y="1252"/>
                    <a:pt x="1955" y="2267"/>
                    <a:pt x="4366" y="2267"/>
                  </a:cubicBezTo>
                  <a:lnTo>
                    <a:pt x="6861" y="2267"/>
                  </a:lnTo>
                  <a:cubicBezTo>
                    <a:pt x="8711" y="2267"/>
                    <a:pt x="10361" y="1661"/>
                    <a:pt x="10978" y="756"/>
                  </a:cubicBezTo>
                  <a:lnTo>
                    <a:pt x="12225" y="756"/>
                  </a:lnTo>
                  <a:lnTo>
                    <a:pt x="9980" y="0"/>
                  </a:lnTo>
                  <a:lnTo>
                    <a:pt x="7235" y="756"/>
                  </a:lnTo>
                  <a:lnTo>
                    <a:pt x="8483" y="756"/>
                  </a:lnTo>
                  <a:cubicBezTo>
                    <a:pt x="8017" y="1439"/>
                    <a:pt x="6951" y="1965"/>
                    <a:pt x="5614" y="2172"/>
                  </a:cubicBezTo>
                  <a:lnTo>
                    <a:pt x="5613" y="2172"/>
                  </a:lnTo>
                  <a:cubicBezTo>
                    <a:pt x="3763" y="1886"/>
                    <a:pt x="2495" y="1003"/>
                    <a:pt x="24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2E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7538" name="Freeform 366">
              <a:extLst>
                <a:ext uri="{FF2B5EF4-FFF2-40B4-BE49-F238E27FC236}">
                  <a16:creationId xmlns:a16="http://schemas.microsoft.com/office/drawing/2014/main" id="{16B99162-0DED-4D3C-9182-E154C1556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3203"/>
              <a:ext cx="1638" cy="305"/>
            </a:xfrm>
            <a:custGeom>
              <a:avLst/>
              <a:gdLst>
                <a:gd name="T0" fmla="*/ 0 w 12225"/>
                <a:gd name="T1" fmla="*/ 0 h 2267"/>
                <a:gd name="T2" fmla="*/ 10 w 12225"/>
                <a:gd name="T3" fmla="*/ 6 h 2267"/>
                <a:gd name="T4" fmla="*/ 16 w 12225"/>
                <a:gd name="T5" fmla="*/ 6 h 2267"/>
                <a:gd name="T6" fmla="*/ 26 w 12225"/>
                <a:gd name="T7" fmla="*/ 2 h 2267"/>
                <a:gd name="T8" fmla="*/ 29 w 12225"/>
                <a:gd name="T9" fmla="*/ 2 h 2267"/>
                <a:gd name="T10" fmla="*/ 24 w 12225"/>
                <a:gd name="T11" fmla="*/ 0 h 2267"/>
                <a:gd name="T12" fmla="*/ 17 w 12225"/>
                <a:gd name="T13" fmla="*/ 2 h 2267"/>
                <a:gd name="T14" fmla="*/ 20 w 12225"/>
                <a:gd name="T15" fmla="*/ 2 h 2267"/>
                <a:gd name="T16" fmla="*/ 14 w 12225"/>
                <a:gd name="T17" fmla="*/ 5 h 2267"/>
                <a:gd name="T18" fmla="*/ 14 w 12225"/>
                <a:gd name="T19" fmla="*/ 5 h 2267"/>
                <a:gd name="T20" fmla="*/ 6 w 12225"/>
                <a:gd name="T21" fmla="*/ 0 h 2267"/>
                <a:gd name="T22" fmla="*/ 0 w 12225"/>
                <a:gd name="T23" fmla="*/ 0 h 22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225" h="2267">
                  <a:moveTo>
                    <a:pt x="0" y="0"/>
                  </a:moveTo>
                  <a:cubicBezTo>
                    <a:pt x="0" y="1252"/>
                    <a:pt x="1955" y="2267"/>
                    <a:pt x="4366" y="2267"/>
                  </a:cubicBezTo>
                  <a:lnTo>
                    <a:pt x="6861" y="2267"/>
                  </a:lnTo>
                  <a:cubicBezTo>
                    <a:pt x="8712" y="2267"/>
                    <a:pt x="10361" y="1662"/>
                    <a:pt x="10978" y="756"/>
                  </a:cubicBezTo>
                  <a:lnTo>
                    <a:pt x="12225" y="756"/>
                  </a:lnTo>
                  <a:lnTo>
                    <a:pt x="9980" y="0"/>
                  </a:lnTo>
                  <a:lnTo>
                    <a:pt x="7235" y="756"/>
                  </a:lnTo>
                  <a:lnTo>
                    <a:pt x="8483" y="756"/>
                  </a:lnTo>
                  <a:cubicBezTo>
                    <a:pt x="8017" y="1439"/>
                    <a:pt x="6951" y="1966"/>
                    <a:pt x="5614" y="2173"/>
                  </a:cubicBezTo>
                  <a:cubicBezTo>
                    <a:pt x="3764" y="1886"/>
                    <a:pt x="2495" y="1003"/>
                    <a:pt x="2495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C7A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7539" name="Freeform 367">
              <a:extLst>
                <a:ext uri="{FF2B5EF4-FFF2-40B4-BE49-F238E27FC236}">
                  <a16:creationId xmlns:a16="http://schemas.microsoft.com/office/drawing/2014/main" id="{3DC27E5A-B4A1-42CB-AF2D-CEBBD68D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3194"/>
              <a:ext cx="1639" cy="305"/>
            </a:xfrm>
            <a:custGeom>
              <a:avLst/>
              <a:gdLst>
                <a:gd name="T0" fmla="*/ 0 w 12225"/>
                <a:gd name="T1" fmla="*/ 0 h 2266"/>
                <a:gd name="T2" fmla="*/ 10 w 12225"/>
                <a:gd name="T3" fmla="*/ 6 h 2266"/>
                <a:gd name="T4" fmla="*/ 16 w 12225"/>
                <a:gd name="T5" fmla="*/ 6 h 2266"/>
                <a:gd name="T6" fmla="*/ 26 w 12225"/>
                <a:gd name="T7" fmla="*/ 2 h 2266"/>
                <a:gd name="T8" fmla="*/ 29 w 12225"/>
                <a:gd name="T9" fmla="*/ 2 h 2266"/>
                <a:gd name="T10" fmla="*/ 24 w 12225"/>
                <a:gd name="T11" fmla="*/ 0 h 2266"/>
                <a:gd name="T12" fmla="*/ 17 w 12225"/>
                <a:gd name="T13" fmla="*/ 2 h 2266"/>
                <a:gd name="T14" fmla="*/ 20 w 12225"/>
                <a:gd name="T15" fmla="*/ 2 h 2266"/>
                <a:gd name="T16" fmla="*/ 14 w 12225"/>
                <a:gd name="T17" fmla="*/ 5 h 2266"/>
                <a:gd name="T18" fmla="*/ 14 w 12225"/>
                <a:gd name="T19" fmla="*/ 5 h 2266"/>
                <a:gd name="T20" fmla="*/ 6 w 12225"/>
                <a:gd name="T21" fmla="*/ 0 h 2266"/>
                <a:gd name="T22" fmla="*/ 0 w 12225"/>
                <a:gd name="T23" fmla="*/ 0 h 22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225" h="2266">
                  <a:moveTo>
                    <a:pt x="0" y="0"/>
                  </a:moveTo>
                  <a:cubicBezTo>
                    <a:pt x="0" y="1252"/>
                    <a:pt x="1954" y="2266"/>
                    <a:pt x="4365" y="2266"/>
                  </a:cubicBezTo>
                  <a:lnTo>
                    <a:pt x="6860" y="2266"/>
                  </a:lnTo>
                  <a:cubicBezTo>
                    <a:pt x="8711" y="2266"/>
                    <a:pt x="10360" y="1661"/>
                    <a:pt x="10977" y="755"/>
                  </a:cubicBezTo>
                  <a:lnTo>
                    <a:pt x="12225" y="755"/>
                  </a:lnTo>
                  <a:lnTo>
                    <a:pt x="9980" y="0"/>
                  </a:lnTo>
                  <a:lnTo>
                    <a:pt x="7235" y="755"/>
                  </a:lnTo>
                  <a:lnTo>
                    <a:pt x="8482" y="755"/>
                  </a:lnTo>
                  <a:cubicBezTo>
                    <a:pt x="8017" y="1439"/>
                    <a:pt x="6951" y="1965"/>
                    <a:pt x="5614" y="2172"/>
                  </a:cubicBezTo>
                  <a:lnTo>
                    <a:pt x="5613" y="2172"/>
                  </a:lnTo>
                  <a:cubicBezTo>
                    <a:pt x="3763" y="1886"/>
                    <a:pt x="2495" y="1002"/>
                    <a:pt x="24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7540" name="Freeform 368">
              <a:extLst>
                <a:ext uri="{FF2B5EF4-FFF2-40B4-BE49-F238E27FC236}">
                  <a16:creationId xmlns:a16="http://schemas.microsoft.com/office/drawing/2014/main" id="{97F013F1-A8DF-469F-846D-00797F03F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3194"/>
              <a:ext cx="752" cy="305"/>
            </a:xfrm>
            <a:custGeom>
              <a:avLst/>
              <a:gdLst>
                <a:gd name="T0" fmla="*/ 0 w 5614"/>
                <a:gd name="T1" fmla="*/ 0 h 2266"/>
                <a:gd name="T2" fmla="*/ 10 w 5614"/>
                <a:gd name="T3" fmla="*/ 6 h 2266"/>
                <a:gd name="T4" fmla="*/ 14 w 5614"/>
                <a:gd name="T5" fmla="*/ 5 h 2266"/>
                <a:gd name="T6" fmla="*/ 14 w 5614"/>
                <a:gd name="T7" fmla="*/ 5 h 2266"/>
                <a:gd name="T8" fmla="*/ 6 w 5614"/>
                <a:gd name="T9" fmla="*/ 0 h 2266"/>
                <a:gd name="T10" fmla="*/ 0 w 5614"/>
                <a:gd name="T11" fmla="*/ 0 h 22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14" h="2266">
                  <a:moveTo>
                    <a:pt x="0" y="0"/>
                  </a:moveTo>
                  <a:cubicBezTo>
                    <a:pt x="0" y="1252"/>
                    <a:pt x="1954" y="2266"/>
                    <a:pt x="4366" y="2266"/>
                  </a:cubicBezTo>
                  <a:cubicBezTo>
                    <a:pt x="4788" y="2266"/>
                    <a:pt x="5209" y="2235"/>
                    <a:pt x="5614" y="2172"/>
                  </a:cubicBezTo>
                  <a:lnTo>
                    <a:pt x="5613" y="2172"/>
                  </a:lnTo>
                  <a:cubicBezTo>
                    <a:pt x="3763" y="1886"/>
                    <a:pt x="2495" y="1002"/>
                    <a:pt x="24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BA4C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</p:grpSp>
      <p:sp>
        <p:nvSpPr>
          <p:cNvPr id="7236" name="Freeform 669">
            <a:extLst>
              <a:ext uri="{FF2B5EF4-FFF2-40B4-BE49-F238E27FC236}">
                <a16:creationId xmlns:a16="http://schemas.microsoft.com/office/drawing/2014/main" id="{D28C1BF2-7701-408B-9F80-FEABA720010A}"/>
              </a:ext>
            </a:extLst>
          </p:cNvPr>
          <p:cNvSpPr>
            <a:spLocks/>
          </p:cNvSpPr>
          <p:nvPr/>
        </p:nvSpPr>
        <p:spPr bwMode="auto">
          <a:xfrm>
            <a:off x="8551864" y="2038351"/>
            <a:ext cx="496887" cy="815975"/>
          </a:xfrm>
          <a:custGeom>
            <a:avLst/>
            <a:gdLst>
              <a:gd name="T0" fmla="*/ 2147483647 w 313"/>
              <a:gd name="T1" fmla="*/ 0 h 514"/>
              <a:gd name="T2" fmla="*/ 0 w 313"/>
              <a:gd name="T3" fmla="*/ 2147483647 h 514"/>
              <a:gd name="T4" fmla="*/ 2147483647 w 313"/>
              <a:gd name="T5" fmla="*/ 2147483647 h 514"/>
              <a:gd name="T6" fmla="*/ 2147483647 w 313"/>
              <a:gd name="T7" fmla="*/ 2147483647 h 514"/>
              <a:gd name="T8" fmla="*/ 2147483647 w 313"/>
              <a:gd name="T9" fmla="*/ 2147483647 h 514"/>
              <a:gd name="T10" fmla="*/ 2147483647 w 313"/>
              <a:gd name="T11" fmla="*/ 2147483647 h 514"/>
              <a:gd name="T12" fmla="*/ 2147483647 w 313"/>
              <a:gd name="T13" fmla="*/ 2147483647 h 514"/>
              <a:gd name="T14" fmla="*/ 2147483647 w 313"/>
              <a:gd name="T15" fmla="*/ 2147483647 h 514"/>
              <a:gd name="T16" fmla="*/ 2147483647 w 313"/>
              <a:gd name="T17" fmla="*/ 2147483647 h 514"/>
              <a:gd name="T18" fmla="*/ 2147483647 w 313"/>
              <a:gd name="T19" fmla="*/ 2147483647 h 514"/>
              <a:gd name="T20" fmla="*/ 2147483647 w 313"/>
              <a:gd name="T21" fmla="*/ 0 h 5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3" h="514">
                <a:moveTo>
                  <a:pt x="47" y="0"/>
                </a:moveTo>
                <a:lnTo>
                  <a:pt x="0" y="142"/>
                </a:lnTo>
                <a:lnTo>
                  <a:pt x="45" y="122"/>
                </a:lnTo>
                <a:lnTo>
                  <a:pt x="178" y="431"/>
                </a:lnTo>
                <a:lnTo>
                  <a:pt x="133" y="450"/>
                </a:lnTo>
                <a:lnTo>
                  <a:pt x="267" y="514"/>
                </a:lnTo>
                <a:lnTo>
                  <a:pt x="313" y="372"/>
                </a:lnTo>
                <a:lnTo>
                  <a:pt x="268" y="392"/>
                </a:lnTo>
                <a:lnTo>
                  <a:pt x="136" y="84"/>
                </a:lnTo>
                <a:lnTo>
                  <a:pt x="181" y="64"/>
                </a:lnTo>
                <a:lnTo>
                  <a:pt x="47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7237" name="Freeform 670">
            <a:extLst>
              <a:ext uri="{FF2B5EF4-FFF2-40B4-BE49-F238E27FC236}">
                <a16:creationId xmlns:a16="http://schemas.microsoft.com/office/drawing/2014/main" id="{70D8E761-713D-4C15-AFE2-92DA381BA791}"/>
              </a:ext>
            </a:extLst>
          </p:cNvPr>
          <p:cNvSpPr>
            <a:spLocks/>
          </p:cNvSpPr>
          <p:nvPr/>
        </p:nvSpPr>
        <p:spPr bwMode="auto">
          <a:xfrm>
            <a:off x="7046913" y="581025"/>
            <a:ext cx="703262" cy="571500"/>
          </a:xfrm>
          <a:custGeom>
            <a:avLst/>
            <a:gdLst>
              <a:gd name="T0" fmla="*/ 0 w 443"/>
              <a:gd name="T1" fmla="*/ 2147483647 h 360"/>
              <a:gd name="T2" fmla="*/ 2147483647 w 443"/>
              <a:gd name="T3" fmla="*/ 2147483647 h 360"/>
              <a:gd name="T4" fmla="*/ 2147483647 w 443"/>
              <a:gd name="T5" fmla="*/ 2147483647 h 360"/>
              <a:gd name="T6" fmla="*/ 2147483647 w 443"/>
              <a:gd name="T7" fmla="*/ 2147483647 h 360"/>
              <a:gd name="T8" fmla="*/ 2147483647 w 443"/>
              <a:gd name="T9" fmla="*/ 2147483647 h 360"/>
              <a:gd name="T10" fmla="*/ 2147483647 w 443"/>
              <a:gd name="T11" fmla="*/ 2147483647 h 360"/>
              <a:gd name="T12" fmla="*/ 2147483647 w 443"/>
              <a:gd name="T13" fmla="*/ 2147483647 h 360"/>
              <a:gd name="T14" fmla="*/ 2147483647 w 443"/>
              <a:gd name="T15" fmla="*/ 2147483647 h 360"/>
              <a:gd name="T16" fmla="*/ 2147483647 w 443"/>
              <a:gd name="T17" fmla="*/ 2147483647 h 360"/>
              <a:gd name="T18" fmla="*/ 2147483647 w 443"/>
              <a:gd name="T19" fmla="*/ 0 h 360"/>
              <a:gd name="T20" fmla="*/ 0 w 443"/>
              <a:gd name="T21" fmla="*/ 2147483647 h 3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43" h="360">
                <a:moveTo>
                  <a:pt x="0" y="10"/>
                </a:moveTo>
                <a:lnTo>
                  <a:pt x="29" y="156"/>
                </a:lnTo>
                <a:lnTo>
                  <a:pt x="59" y="117"/>
                </a:lnTo>
                <a:lnTo>
                  <a:pt x="325" y="321"/>
                </a:lnTo>
                <a:lnTo>
                  <a:pt x="295" y="360"/>
                </a:lnTo>
                <a:lnTo>
                  <a:pt x="443" y="350"/>
                </a:lnTo>
                <a:lnTo>
                  <a:pt x="414" y="204"/>
                </a:lnTo>
                <a:lnTo>
                  <a:pt x="384" y="243"/>
                </a:lnTo>
                <a:lnTo>
                  <a:pt x="119" y="39"/>
                </a:lnTo>
                <a:lnTo>
                  <a:pt x="149" y="0"/>
                </a:lnTo>
                <a:lnTo>
                  <a:pt x="0" y="1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7238" name="Freeform 671">
            <a:extLst>
              <a:ext uri="{FF2B5EF4-FFF2-40B4-BE49-F238E27FC236}">
                <a16:creationId xmlns:a16="http://schemas.microsoft.com/office/drawing/2014/main" id="{0027D587-8BD1-4D14-8FF2-F31E9202370B}"/>
              </a:ext>
            </a:extLst>
          </p:cNvPr>
          <p:cNvSpPr>
            <a:spLocks/>
          </p:cNvSpPr>
          <p:nvPr/>
        </p:nvSpPr>
        <p:spPr bwMode="auto">
          <a:xfrm>
            <a:off x="3382963" y="4083051"/>
            <a:ext cx="538162" cy="765175"/>
          </a:xfrm>
          <a:custGeom>
            <a:avLst/>
            <a:gdLst>
              <a:gd name="T0" fmla="*/ 2147483647 w 339"/>
              <a:gd name="T1" fmla="*/ 0 h 482"/>
              <a:gd name="T2" fmla="*/ 0 w 339"/>
              <a:gd name="T3" fmla="*/ 2147483647 h 482"/>
              <a:gd name="T4" fmla="*/ 2147483647 w 339"/>
              <a:gd name="T5" fmla="*/ 2147483647 h 482"/>
              <a:gd name="T6" fmla="*/ 2147483647 w 339"/>
              <a:gd name="T7" fmla="*/ 2147483647 h 482"/>
              <a:gd name="T8" fmla="*/ 2147483647 w 339"/>
              <a:gd name="T9" fmla="*/ 2147483647 h 482"/>
              <a:gd name="T10" fmla="*/ 2147483647 w 339"/>
              <a:gd name="T11" fmla="*/ 2147483647 h 482"/>
              <a:gd name="T12" fmla="*/ 2147483647 w 339"/>
              <a:gd name="T13" fmla="*/ 2147483647 h 482"/>
              <a:gd name="T14" fmla="*/ 2147483647 w 339"/>
              <a:gd name="T15" fmla="*/ 2147483647 h 482"/>
              <a:gd name="T16" fmla="*/ 2147483647 w 339"/>
              <a:gd name="T17" fmla="*/ 2147483647 h 482"/>
              <a:gd name="T18" fmla="*/ 2147483647 w 339"/>
              <a:gd name="T19" fmla="*/ 2147483647 h 482"/>
              <a:gd name="T20" fmla="*/ 2147483647 w 339"/>
              <a:gd name="T21" fmla="*/ 0 h 4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9" h="482">
                <a:moveTo>
                  <a:pt x="28" y="0"/>
                </a:moveTo>
                <a:lnTo>
                  <a:pt x="0" y="146"/>
                </a:lnTo>
                <a:lnTo>
                  <a:pt x="43" y="121"/>
                </a:lnTo>
                <a:lnTo>
                  <a:pt x="212" y="411"/>
                </a:lnTo>
                <a:lnTo>
                  <a:pt x="170" y="436"/>
                </a:lnTo>
                <a:lnTo>
                  <a:pt x="311" y="482"/>
                </a:lnTo>
                <a:lnTo>
                  <a:pt x="339" y="336"/>
                </a:lnTo>
                <a:lnTo>
                  <a:pt x="297" y="361"/>
                </a:lnTo>
                <a:lnTo>
                  <a:pt x="127" y="71"/>
                </a:lnTo>
                <a:lnTo>
                  <a:pt x="170" y="46"/>
                </a:lnTo>
                <a:lnTo>
                  <a:pt x="28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7239" name="Freeform 672">
            <a:extLst>
              <a:ext uri="{FF2B5EF4-FFF2-40B4-BE49-F238E27FC236}">
                <a16:creationId xmlns:a16="http://schemas.microsoft.com/office/drawing/2014/main" id="{6FEAC70E-B9D3-43EB-8E6C-B8EE86526D85}"/>
              </a:ext>
            </a:extLst>
          </p:cNvPr>
          <p:cNvSpPr>
            <a:spLocks/>
          </p:cNvSpPr>
          <p:nvPr/>
        </p:nvSpPr>
        <p:spPr bwMode="auto">
          <a:xfrm>
            <a:off x="4852989" y="5759451"/>
            <a:ext cx="746125" cy="550863"/>
          </a:xfrm>
          <a:custGeom>
            <a:avLst/>
            <a:gdLst>
              <a:gd name="T0" fmla="*/ 0 w 470"/>
              <a:gd name="T1" fmla="*/ 2147483647 h 347"/>
              <a:gd name="T2" fmla="*/ 2147483647 w 470"/>
              <a:gd name="T3" fmla="*/ 2147483647 h 347"/>
              <a:gd name="T4" fmla="*/ 2147483647 w 470"/>
              <a:gd name="T5" fmla="*/ 2147483647 h 347"/>
              <a:gd name="T6" fmla="*/ 2147483647 w 470"/>
              <a:gd name="T7" fmla="*/ 2147483647 h 347"/>
              <a:gd name="T8" fmla="*/ 2147483647 w 470"/>
              <a:gd name="T9" fmla="*/ 2147483647 h 347"/>
              <a:gd name="T10" fmla="*/ 2147483647 w 470"/>
              <a:gd name="T11" fmla="*/ 2147483647 h 347"/>
              <a:gd name="T12" fmla="*/ 2147483647 w 470"/>
              <a:gd name="T13" fmla="*/ 2147483647 h 347"/>
              <a:gd name="T14" fmla="*/ 2147483647 w 470"/>
              <a:gd name="T15" fmla="*/ 2147483647 h 347"/>
              <a:gd name="T16" fmla="*/ 2147483647 w 470"/>
              <a:gd name="T17" fmla="*/ 2147483647 h 347"/>
              <a:gd name="T18" fmla="*/ 2147483647 w 470"/>
              <a:gd name="T19" fmla="*/ 0 h 347"/>
              <a:gd name="T20" fmla="*/ 0 w 470"/>
              <a:gd name="T21" fmla="*/ 2147483647 h 3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70" h="347">
                <a:moveTo>
                  <a:pt x="0" y="23"/>
                </a:moveTo>
                <a:lnTo>
                  <a:pt x="41" y="167"/>
                </a:lnTo>
                <a:lnTo>
                  <a:pt x="68" y="125"/>
                </a:lnTo>
                <a:lnTo>
                  <a:pt x="350" y="305"/>
                </a:lnTo>
                <a:lnTo>
                  <a:pt x="324" y="347"/>
                </a:lnTo>
                <a:lnTo>
                  <a:pt x="470" y="324"/>
                </a:lnTo>
                <a:lnTo>
                  <a:pt x="429" y="180"/>
                </a:lnTo>
                <a:lnTo>
                  <a:pt x="403" y="222"/>
                </a:lnTo>
                <a:lnTo>
                  <a:pt x="120" y="42"/>
                </a:lnTo>
                <a:lnTo>
                  <a:pt x="147" y="0"/>
                </a:lnTo>
                <a:lnTo>
                  <a:pt x="0" y="23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7240" name="Freeform 673">
            <a:extLst>
              <a:ext uri="{FF2B5EF4-FFF2-40B4-BE49-F238E27FC236}">
                <a16:creationId xmlns:a16="http://schemas.microsoft.com/office/drawing/2014/main" id="{402420E0-AA6D-4DA4-9EC3-1BBBE99E98DC}"/>
              </a:ext>
            </a:extLst>
          </p:cNvPr>
          <p:cNvSpPr>
            <a:spLocks/>
          </p:cNvSpPr>
          <p:nvPr/>
        </p:nvSpPr>
        <p:spPr bwMode="auto">
          <a:xfrm>
            <a:off x="7089776" y="5688014"/>
            <a:ext cx="777875" cy="530225"/>
          </a:xfrm>
          <a:custGeom>
            <a:avLst/>
            <a:gdLst>
              <a:gd name="T0" fmla="*/ 0 w 490"/>
              <a:gd name="T1" fmla="*/ 2147483647 h 334"/>
              <a:gd name="T2" fmla="*/ 2147483647 w 490"/>
              <a:gd name="T3" fmla="*/ 2147483647 h 334"/>
              <a:gd name="T4" fmla="*/ 2147483647 w 490"/>
              <a:gd name="T5" fmla="*/ 2147483647 h 334"/>
              <a:gd name="T6" fmla="*/ 2147483647 w 490"/>
              <a:gd name="T7" fmla="*/ 2147483647 h 334"/>
              <a:gd name="T8" fmla="*/ 2147483647 w 490"/>
              <a:gd name="T9" fmla="*/ 2147483647 h 334"/>
              <a:gd name="T10" fmla="*/ 2147483647 w 490"/>
              <a:gd name="T11" fmla="*/ 2147483647 h 334"/>
              <a:gd name="T12" fmla="*/ 2147483647 w 490"/>
              <a:gd name="T13" fmla="*/ 0 h 334"/>
              <a:gd name="T14" fmla="*/ 2147483647 w 490"/>
              <a:gd name="T15" fmla="*/ 2147483647 h 334"/>
              <a:gd name="T16" fmla="*/ 2147483647 w 490"/>
              <a:gd name="T17" fmla="*/ 2147483647 h 334"/>
              <a:gd name="T18" fmla="*/ 2147483647 w 490"/>
              <a:gd name="T19" fmla="*/ 2147483647 h 334"/>
              <a:gd name="T20" fmla="*/ 0 w 490"/>
              <a:gd name="T21" fmla="*/ 2147483647 h 3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90" h="334">
                <a:moveTo>
                  <a:pt x="0" y="301"/>
                </a:moveTo>
                <a:lnTo>
                  <a:pt x="145" y="334"/>
                </a:lnTo>
                <a:lnTo>
                  <a:pt x="122" y="290"/>
                </a:lnTo>
                <a:lnTo>
                  <a:pt x="415" y="130"/>
                </a:lnTo>
                <a:lnTo>
                  <a:pt x="439" y="174"/>
                </a:lnTo>
                <a:lnTo>
                  <a:pt x="490" y="33"/>
                </a:lnTo>
                <a:lnTo>
                  <a:pt x="345" y="0"/>
                </a:lnTo>
                <a:lnTo>
                  <a:pt x="369" y="43"/>
                </a:lnTo>
                <a:lnTo>
                  <a:pt x="74" y="204"/>
                </a:lnTo>
                <a:lnTo>
                  <a:pt x="51" y="160"/>
                </a:lnTo>
                <a:lnTo>
                  <a:pt x="0" y="301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7241" name="Freeform 674">
            <a:extLst>
              <a:ext uri="{FF2B5EF4-FFF2-40B4-BE49-F238E27FC236}">
                <a16:creationId xmlns:a16="http://schemas.microsoft.com/office/drawing/2014/main" id="{6594B128-BFFD-4C36-B3EE-5E95D21A4AE5}"/>
              </a:ext>
            </a:extLst>
          </p:cNvPr>
          <p:cNvSpPr>
            <a:spLocks/>
          </p:cNvSpPr>
          <p:nvPr/>
        </p:nvSpPr>
        <p:spPr bwMode="auto">
          <a:xfrm>
            <a:off x="8618539" y="4076701"/>
            <a:ext cx="528637" cy="779463"/>
          </a:xfrm>
          <a:custGeom>
            <a:avLst/>
            <a:gdLst>
              <a:gd name="T0" fmla="*/ 2147483647 w 333"/>
              <a:gd name="T1" fmla="*/ 0 h 491"/>
              <a:gd name="T2" fmla="*/ 2147483647 w 333"/>
              <a:gd name="T3" fmla="*/ 2147483647 h 491"/>
              <a:gd name="T4" fmla="*/ 2147483647 w 333"/>
              <a:gd name="T5" fmla="*/ 2147483647 h 491"/>
              <a:gd name="T6" fmla="*/ 2147483647 w 333"/>
              <a:gd name="T7" fmla="*/ 2147483647 h 491"/>
              <a:gd name="T8" fmla="*/ 0 w 333"/>
              <a:gd name="T9" fmla="*/ 2147483647 h 491"/>
              <a:gd name="T10" fmla="*/ 2147483647 w 333"/>
              <a:gd name="T11" fmla="*/ 2147483647 h 491"/>
              <a:gd name="T12" fmla="*/ 2147483647 w 333"/>
              <a:gd name="T13" fmla="*/ 2147483647 h 491"/>
              <a:gd name="T14" fmla="*/ 2147483647 w 333"/>
              <a:gd name="T15" fmla="*/ 2147483647 h 491"/>
              <a:gd name="T16" fmla="*/ 2147483647 w 333"/>
              <a:gd name="T17" fmla="*/ 2147483647 h 491"/>
              <a:gd name="T18" fmla="*/ 2147483647 w 333"/>
              <a:gd name="T19" fmla="*/ 2147483647 h 491"/>
              <a:gd name="T20" fmla="*/ 2147483647 w 333"/>
              <a:gd name="T21" fmla="*/ 0 h 4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3" h="491">
                <a:moveTo>
                  <a:pt x="300" y="0"/>
                </a:moveTo>
                <a:lnTo>
                  <a:pt x="160" y="50"/>
                </a:lnTo>
                <a:lnTo>
                  <a:pt x="203" y="74"/>
                </a:lnTo>
                <a:lnTo>
                  <a:pt x="43" y="369"/>
                </a:lnTo>
                <a:lnTo>
                  <a:pt x="0" y="345"/>
                </a:lnTo>
                <a:lnTo>
                  <a:pt x="33" y="491"/>
                </a:lnTo>
                <a:lnTo>
                  <a:pt x="172" y="440"/>
                </a:lnTo>
                <a:lnTo>
                  <a:pt x="129" y="416"/>
                </a:lnTo>
                <a:lnTo>
                  <a:pt x="290" y="121"/>
                </a:lnTo>
                <a:lnTo>
                  <a:pt x="333" y="145"/>
                </a:lnTo>
                <a:lnTo>
                  <a:pt x="30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7242" name="Freeform 675">
            <a:extLst>
              <a:ext uri="{FF2B5EF4-FFF2-40B4-BE49-F238E27FC236}">
                <a16:creationId xmlns:a16="http://schemas.microsoft.com/office/drawing/2014/main" id="{50DD517A-6A2C-4D60-A998-8891043BF056}"/>
              </a:ext>
            </a:extLst>
          </p:cNvPr>
          <p:cNvSpPr>
            <a:spLocks/>
          </p:cNvSpPr>
          <p:nvPr/>
        </p:nvSpPr>
        <p:spPr bwMode="auto">
          <a:xfrm>
            <a:off x="3381375" y="2190750"/>
            <a:ext cx="471488" cy="654050"/>
          </a:xfrm>
          <a:custGeom>
            <a:avLst/>
            <a:gdLst>
              <a:gd name="T0" fmla="*/ 2147483647 w 297"/>
              <a:gd name="T1" fmla="*/ 0 h 412"/>
              <a:gd name="T2" fmla="*/ 2147483647 w 297"/>
              <a:gd name="T3" fmla="*/ 2147483647 h 412"/>
              <a:gd name="T4" fmla="*/ 2147483647 w 297"/>
              <a:gd name="T5" fmla="*/ 2147483647 h 412"/>
              <a:gd name="T6" fmla="*/ 2147483647 w 297"/>
              <a:gd name="T7" fmla="*/ 2147483647 h 412"/>
              <a:gd name="T8" fmla="*/ 0 w 297"/>
              <a:gd name="T9" fmla="*/ 2147483647 h 412"/>
              <a:gd name="T10" fmla="*/ 2147483647 w 297"/>
              <a:gd name="T11" fmla="*/ 2147483647 h 412"/>
              <a:gd name="T12" fmla="*/ 2147483647 w 297"/>
              <a:gd name="T13" fmla="*/ 2147483647 h 412"/>
              <a:gd name="T14" fmla="*/ 2147483647 w 297"/>
              <a:gd name="T15" fmla="*/ 2147483647 h 412"/>
              <a:gd name="T16" fmla="*/ 2147483647 w 297"/>
              <a:gd name="T17" fmla="*/ 2147483647 h 412"/>
              <a:gd name="T18" fmla="*/ 2147483647 w 297"/>
              <a:gd name="T19" fmla="*/ 2147483647 h 412"/>
              <a:gd name="T20" fmla="*/ 2147483647 w 297"/>
              <a:gd name="T21" fmla="*/ 0 h 4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7" h="412">
                <a:moveTo>
                  <a:pt x="248" y="0"/>
                </a:moveTo>
                <a:lnTo>
                  <a:pt x="120" y="39"/>
                </a:lnTo>
                <a:lnTo>
                  <a:pt x="164" y="61"/>
                </a:lnTo>
                <a:lnTo>
                  <a:pt x="44" y="308"/>
                </a:lnTo>
                <a:lnTo>
                  <a:pt x="0" y="287"/>
                </a:lnTo>
                <a:lnTo>
                  <a:pt x="48" y="412"/>
                </a:lnTo>
                <a:lnTo>
                  <a:pt x="177" y="373"/>
                </a:lnTo>
                <a:lnTo>
                  <a:pt x="133" y="351"/>
                </a:lnTo>
                <a:lnTo>
                  <a:pt x="253" y="104"/>
                </a:lnTo>
                <a:lnTo>
                  <a:pt x="297" y="125"/>
                </a:lnTo>
                <a:lnTo>
                  <a:pt x="248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7243" name="Freeform 676">
            <a:extLst>
              <a:ext uri="{FF2B5EF4-FFF2-40B4-BE49-F238E27FC236}">
                <a16:creationId xmlns:a16="http://schemas.microsoft.com/office/drawing/2014/main" id="{9CC5AE43-87CD-44D9-B1B5-9FA125534407}"/>
              </a:ext>
            </a:extLst>
          </p:cNvPr>
          <p:cNvSpPr>
            <a:spLocks/>
          </p:cNvSpPr>
          <p:nvPr/>
        </p:nvSpPr>
        <p:spPr bwMode="auto">
          <a:xfrm>
            <a:off x="4972051" y="566738"/>
            <a:ext cx="690563" cy="474662"/>
          </a:xfrm>
          <a:custGeom>
            <a:avLst/>
            <a:gdLst>
              <a:gd name="T0" fmla="*/ 2147483647 w 435"/>
              <a:gd name="T1" fmla="*/ 2147483647 h 299"/>
              <a:gd name="T2" fmla="*/ 2147483647 w 435"/>
              <a:gd name="T3" fmla="*/ 0 h 299"/>
              <a:gd name="T4" fmla="*/ 2147483647 w 435"/>
              <a:gd name="T5" fmla="*/ 2147483647 h 299"/>
              <a:gd name="T6" fmla="*/ 2147483647 w 435"/>
              <a:gd name="T7" fmla="*/ 2147483647 h 299"/>
              <a:gd name="T8" fmla="*/ 2147483647 w 435"/>
              <a:gd name="T9" fmla="*/ 2147483647 h 299"/>
              <a:gd name="T10" fmla="*/ 0 w 435"/>
              <a:gd name="T11" fmla="*/ 2147483647 h 299"/>
              <a:gd name="T12" fmla="*/ 2147483647 w 435"/>
              <a:gd name="T13" fmla="*/ 2147483647 h 299"/>
              <a:gd name="T14" fmla="*/ 2147483647 w 435"/>
              <a:gd name="T15" fmla="*/ 2147483647 h 299"/>
              <a:gd name="T16" fmla="*/ 2147483647 w 435"/>
              <a:gd name="T17" fmla="*/ 2147483647 h 299"/>
              <a:gd name="T18" fmla="*/ 2147483647 w 435"/>
              <a:gd name="T19" fmla="*/ 2147483647 h 299"/>
              <a:gd name="T20" fmla="*/ 2147483647 w 435"/>
              <a:gd name="T21" fmla="*/ 2147483647 h 2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5" h="299">
                <a:moveTo>
                  <a:pt x="435" y="50"/>
                </a:moveTo>
                <a:lnTo>
                  <a:pt x="307" y="0"/>
                </a:lnTo>
                <a:lnTo>
                  <a:pt x="328" y="45"/>
                </a:lnTo>
                <a:lnTo>
                  <a:pt x="67" y="165"/>
                </a:lnTo>
                <a:lnTo>
                  <a:pt x="46" y="120"/>
                </a:lnTo>
                <a:lnTo>
                  <a:pt x="0" y="249"/>
                </a:lnTo>
                <a:lnTo>
                  <a:pt x="128" y="299"/>
                </a:lnTo>
                <a:lnTo>
                  <a:pt x="108" y="254"/>
                </a:lnTo>
                <a:lnTo>
                  <a:pt x="369" y="135"/>
                </a:lnTo>
                <a:lnTo>
                  <a:pt x="389" y="179"/>
                </a:lnTo>
                <a:lnTo>
                  <a:pt x="435" y="5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dirty="0"/>
          </a:p>
        </p:txBody>
      </p:sp>
      <p:sp>
        <p:nvSpPr>
          <p:cNvPr id="134821" name="Rectangle 677">
            <a:extLst>
              <a:ext uri="{FF2B5EF4-FFF2-40B4-BE49-F238E27FC236}">
                <a16:creationId xmlns:a16="http://schemas.microsoft.com/office/drawing/2014/main" id="{B1012DC3-16DE-4244-9AED-29AADF4928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162800" y="6324600"/>
            <a:ext cx="29718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Curricular models (Ferrández)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375B173-9EB3-44B5-99FC-10DE9CAE3C17}"/>
              </a:ext>
            </a:extLst>
          </p:cNvPr>
          <p:cNvSpPr txBox="1"/>
          <p:nvPr/>
        </p:nvSpPr>
        <p:spPr>
          <a:xfrm>
            <a:off x="225426" y="47905"/>
            <a:ext cx="1538883" cy="61515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Training focuses</a:t>
            </a:r>
          </a:p>
        </p:txBody>
      </p:sp>
      <p:sp>
        <p:nvSpPr>
          <p:cNvPr id="678" name="677 CuadroTexto"/>
          <p:cNvSpPr txBox="1"/>
          <p:nvPr/>
        </p:nvSpPr>
        <p:spPr>
          <a:xfrm>
            <a:off x="5693435" y="0"/>
            <a:ext cx="1449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Reprise Title Std" pitchFamily="50" charset="0"/>
              </a:rPr>
              <a:t>LEARNING     </a:t>
            </a:r>
          </a:p>
          <a:p>
            <a:pPr algn="ctr"/>
            <a:r>
              <a:rPr lang="es-AR" dirty="0" smtClean="0">
                <a:latin typeface="Reprise Title Std" pitchFamily="50" charset="0"/>
              </a:rPr>
              <a:t>SUBJECT (INDIVIDUAL)</a:t>
            </a:r>
            <a:endParaRPr lang="es-ES" dirty="0">
              <a:latin typeface="Reprise Title Std" pitchFamily="50" charset="0"/>
            </a:endParaRPr>
          </a:p>
        </p:txBody>
      </p:sp>
      <p:sp>
        <p:nvSpPr>
          <p:cNvPr id="679" name="678 Acorde"/>
          <p:cNvSpPr/>
          <p:nvPr/>
        </p:nvSpPr>
        <p:spPr>
          <a:xfrm rot="18537300">
            <a:off x="3523986" y="1076956"/>
            <a:ext cx="1693390" cy="562630"/>
          </a:xfrm>
          <a:prstGeom prst="chord">
            <a:avLst>
              <a:gd name="adj1" fmla="val 19002054"/>
              <a:gd name="adj2" fmla="val 16200000"/>
            </a:avLst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MEMORY</a:t>
            </a:r>
            <a:endParaRPr lang="es-E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80" name="679 Acorde"/>
          <p:cNvSpPr/>
          <p:nvPr/>
        </p:nvSpPr>
        <p:spPr>
          <a:xfrm rot="2919508">
            <a:off x="7564184" y="1229357"/>
            <a:ext cx="1440027" cy="562630"/>
          </a:xfrm>
          <a:prstGeom prst="chord">
            <a:avLst>
              <a:gd name="adj1" fmla="val 19002054"/>
              <a:gd name="adj2" fmla="val 16200000"/>
            </a:avLst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TECHNÉ</a:t>
            </a:r>
            <a:endParaRPr lang="es-E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81" name="680 Acorde"/>
          <p:cNvSpPr/>
          <p:nvPr/>
        </p:nvSpPr>
        <p:spPr>
          <a:xfrm rot="18554209">
            <a:off x="7766896" y="5056611"/>
            <a:ext cx="1339402" cy="562630"/>
          </a:xfrm>
          <a:prstGeom prst="chord">
            <a:avLst>
              <a:gd name="adj1" fmla="val 19002054"/>
              <a:gd name="adj2" fmla="val 16200000"/>
            </a:avLst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PRAXIS</a:t>
            </a:r>
            <a:endParaRPr lang="es-E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82" name="681 Acorde"/>
          <p:cNvSpPr/>
          <p:nvPr/>
        </p:nvSpPr>
        <p:spPr>
          <a:xfrm rot="2994593">
            <a:off x="3409218" y="5056607"/>
            <a:ext cx="1704389" cy="562630"/>
          </a:xfrm>
          <a:prstGeom prst="chord">
            <a:avLst>
              <a:gd name="adj1" fmla="val 19002054"/>
              <a:gd name="adj2" fmla="val 16200000"/>
            </a:avLst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PRACTICE</a:t>
            </a:r>
            <a:endParaRPr lang="es-E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83" name="682 Acorde"/>
          <p:cNvSpPr/>
          <p:nvPr/>
        </p:nvSpPr>
        <p:spPr>
          <a:xfrm>
            <a:off x="8411975" y="3124294"/>
            <a:ext cx="2223109" cy="995422"/>
          </a:xfrm>
          <a:prstGeom prst="chord">
            <a:avLst>
              <a:gd name="adj1" fmla="val 19002054"/>
              <a:gd name="adj2" fmla="val 16200000"/>
            </a:avLst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USE OF </a:t>
            </a:r>
          </a:p>
          <a:p>
            <a:pPr algn="ctr"/>
            <a:r>
              <a:rPr lang="es-E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KNOWLEDGE</a:t>
            </a:r>
            <a:endParaRPr lang="es-E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84" name="683 Acorde"/>
          <p:cNvSpPr/>
          <p:nvPr/>
        </p:nvSpPr>
        <p:spPr>
          <a:xfrm>
            <a:off x="1747777" y="2776362"/>
            <a:ext cx="2502621" cy="1861006"/>
          </a:xfrm>
          <a:prstGeom prst="chord">
            <a:avLst>
              <a:gd name="adj1" fmla="val 19002054"/>
              <a:gd name="adj2" fmla="val 16200000"/>
            </a:avLst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KNOWLEDGE </a:t>
            </a:r>
          </a:p>
          <a:p>
            <a:pPr algn="ctr"/>
            <a:r>
              <a:rPr lang="es-A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(KNOW HOW,</a:t>
            </a:r>
          </a:p>
          <a:p>
            <a:pPr algn="ctr"/>
            <a:r>
              <a:rPr lang="es-A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TECHNIQUES</a:t>
            </a:r>
          </a:p>
          <a:p>
            <a:pPr algn="ctr"/>
            <a:r>
              <a:rPr lang="es-A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TECHNOLOGY)</a:t>
            </a:r>
            <a:endParaRPr lang="es-E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86" name="685 CuadroTexto"/>
          <p:cNvSpPr txBox="1"/>
          <p:nvPr/>
        </p:nvSpPr>
        <p:spPr>
          <a:xfrm>
            <a:off x="5673307" y="5934670"/>
            <a:ext cx="1449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Reprise Title Std" pitchFamily="50" charset="0"/>
              </a:rPr>
              <a:t>DECIDING SUBJECT (PERSON)</a:t>
            </a:r>
            <a:endParaRPr lang="es-ES" dirty="0">
              <a:latin typeface="Reprise Title Std" pitchFamily="5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84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evolution of training intervention systems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766888"/>
            <a:ext cx="96202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50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988" y="1"/>
            <a:ext cx="10515600" cy="8484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Educational proposal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876300"/>
            <a:ext cx="93249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993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988" y="1"/>
            <a:ext cx="10515600" cy="8484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Educational proposal</a:t>
            </a:r>
            <a:endParaRPr lang="en-US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77178C4-B9FB-4F20-842C-1C2F3821B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152754"/>
              </p:ext>
            </p:extLst>
          </p:nvPr>
        </p:nvGraphicFramePr>
        <p:xfrm>
          <a:off x="762358" y="1338606"/>
          <a:ext cx="10515599" cy="2101750"/>
        </p:xfrm>
        <a:graphic>
          <a:graphicData uri="http://schemas.openxmlformats.org/drawingml/2006/table">
            <a:tbl>
              <a:tblPr/>
              <a:tblGrid>
                <a:gridCol w="1499525">
                  <a:extLst>
                    <a:ext uri="{9D8B030D-6E8A-4147-A177-3AD203B41FA5}">
                      <a16:colId xmlns:a16="http://schemas.microsoft.com/office/drawing/2014/main" val="1856979125"/>
                    </a:ext>
                  </a:extLst>
                </a:gridCol>
                <a:gridCol w="1615196">
                  <a:extLst>
                    <a:ext uri="{9D8B030D-6E8A-4147-A177-3AD203B41FA5}">
                      <a16:colId xmlns:a16="http://schemas.microsoft.com/office/drawing/2014/main" val="2113053626"/>
                    </a:ext>
                  </a:extLst>
                </a:gridCol>
                <a:gridCol w="1055766">
                  <a:extLst>
                    <a:ext uri="{9D8B030D-6E8A-4147-A177-3AD203B41FA5}">
                      <a16:colId xmlns:a16="http://schemas.microsoft.com/office/drawing/2014/main" val="2674517870"/>
                    </a:ext>
                  </a:extLst>
                </a:gridCol>
                <a:gridCol w="1619402">
                  <a:extLst>
                    <a:ext uri="{9D8B030D-6E8A-4147-A177-3AD203B41FA5}">
                      <a16:colId xmlns:a16="http://schemas.microsoft.com/office/drawing/2014/main" val="389101767"/>
                    </a:ext>
                  </a:extLst>
                </a:gridCol>
                <a:gridCol w="1112550">
                  <a:extLst>
                    <a:ext uri="{9D8B030D-6E8A-4147-A177-3AD203B41FA5}">
                      <a16:colId xmlns:a16="http://schemas.microsoft.com/office/drawing/2014/main" val="533236379"/>
                    </a:ext>
                  </a:extLst>
                </a:gridCol>
                <a:gridCol w="1331275">
                  <a:extLst>
                    <a:ext uri="{9D8B030D-6E8A-4147-A177-3AD203B41FA5}">
                      <a16:colId xmlns:a16="http://schemas.microsoft.com/office/drawing/2014/main" val="3367335805"/>
                    </a:ext>
                  </a:extLst>
                </a:gridCol>
                <a:gridCol w="1047354">
                  <a:extLst>
                    <a:ext uri="{9D8B030D-6E8A-4147-A177-3AD203B41FA5}">
                      <a16:colId xmlns:a16="http://schemas.microsoft.com/office/drawing/2014/main" val="2110523126"/>
                    </a:ext>
                  </a:extLst>
                </a:gridCol>
                <a:gridCol w="1234531">
                  <a:extLst>
                    <a:ext uri="{9D8B030D-6E8A-4147-A177-3AD203B41FA5}">
                      <a16:colId xmlns:a16="http://schemas.microsoft.com/office/drawing/2014/main" val="1602702123"/>
                    </a:ext>
                  </a:extLst>
                </a:gridCol>
              </a:tblGrid>
              <a:tr h="33676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FOLLOW UP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226452"/>
                  </a:ext>
                </a:extLst>
              </a:tr>
              <a:tr h="914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 MAKERS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Who/how will execute it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outcome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Supporting facts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Adjustments required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310119"/>
                  </a:ext>
                </a:extLst>
              </a:tr>
              <a:tr h="85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736904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8D2D48A-0CB8-43DD-A499-B46832155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84398"/>
              </p:ext>
            </p:extLst>
          </p:nvPr>
        </p:nvGraphicFramePr>
        <p:xfrm>
          <a:off x="760785" y="4173217"/>
          <a:ext cx="10515601" cy="1932989"/>
        </p:xfrm>
        <a:graphic>
          <a:graphicData uri="http://schemas.openxmlformats.org/drawingml/2006/table">
            <a:tbl>
              <a:tblPr/>
              <a:tblGrid>
                <a:gridCol w="1213500">
                  <a:extLst>
                    <a:ext uri="{9D8B030D-6E8A-4147-A177-3AD203B41FA5}">
                      <a16:colId xmlns:a16="http://schemas.microsoft.com/office/drawing/2014/main" val="2392384234"/>
                    </a:ext>
                  </a:extLst>
                </a:gridCol>
                <a:gridCol w="1329172">
                  <a:extLst>
                    <a:ext uri="{9D8B030D-6E8A-4147-A177-3AD203B41FA5}">
                      <a16:colId xmlns:a16="http://schemas.microsoft.com/office/drawing/2014/main" val="686628061"/>
                    </a:ext>
                  </a:extLst>
                </a:gridCol>
                <a:gridCol w="1518453">
                  <a:extLst>
                    <a:ext uri="{9D8B030D-6E8A-4147-A177-3AD203B41FA5}">
                      <a16:colId xmlns:a16="http://schemas.microsoft.com/office/drawing/2014/main" val="3320466971"/>
                    </a:ext>
                  </a:extLst>
                </a:gridCol>
                <a:gridCol w="1329172">
                  <a:extLst>
                    <a:ext uri="{9D8B030D-6E8A-4147-A177-3AD203B41FA5}">
                      <a16:colId xmlns:a16="http://schemas.microsoft.com/office/drawing/2014/main" val="3804418761"/>
                    </a:ext>
                  </a:extLst>
                </a:gridCol>
                <a:gridCol w="2122048">
                  <a:extLst>
                    <a:ext uri="{9D8B030D-6E8A-4147-A177-3AD203B41FA5}">
                      <a16:colId xmlns:a16="http://schemas.microsoft.com/office/drawing/2014/main" val="3720264406"/>
                    </a:ext>
                  </a:extLst>
                </a:gridCol>
                <a:gridCol w="1501628">
                  <a:extLst>
                    <a:ext uri="{9D8B030D-6E8A-4147-A177-3AD203B41FA5}">
                      <a16:colId xmlns:a16="http://schemas.microsoft.com/office/drawing/2014/main" val="580174664"/>
                    </a:ext>
                  </a:extLst>
                </a:gridCol>
                <a:gridCol w="1501628">
                  <a:extLst>
                    <a:ext uri="{9D8B030D-6E8A-4147-A177-3AD203B41FA5}">
                      <a16:colId xmlns:a16="http://schemas.microsoft.com/office/drawing/2014/main" val="402240394"/>
                    </a:ext>
                  </a:extLst>
                </a:gridCol>
              </a:tblGrid>
              <a:tr h="875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ACTION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OBJECTIVE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INVOLVED FOR WHAT PURPOSE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EXECUTES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DEVELOPMENT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(Stages, dimension, operation, etc.)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EVALUATION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(What, how, when, etc.)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MEANS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(Existing, to be obtained)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33366"/>
                  </a:ext>
                </a:extLst>
              </a:tr>
              <a:tr h="875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263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57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35671"/>
            <a:ext cx="12192000" cy="8484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Program </a:t>
            </a:r>
            <a:r>
              <a:rPr lang="en-US" dirty="0" smtClean="0"/>
              <a:t>elements. Competencies </a:t>
            </a:r>
            <a:r>
              <a:rPr lang="en-US" dirty="0"/>
              <a:t>and objectives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913" y="904875"/>
            <a:ext cx="82581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050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988" y="1"/>
            <a:ext cx="10515600" cy="8484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Towards competence delimitation/Objectives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5B11679-6432-4673-945D-8FDACB3FF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953280"/>
              </p:ext>
            </p:extLst>
          </p:nvPr>
        </p:nvGraphicFramePr>
        <p:xfrm>
          <a:off x="827989" y="1356519"/>
          <a:ext cx="6704029" cy="1943112"/>
        </p:xfrm>
        <a:graphic>
          <a:graphicData uri="http://schemas.openxmlformats.org/drawingml/2006/table">
            <a:tbl>
              <a:tblPr/>
              <a:tblGrid>
                <a:gridCol w="1779835">
                  <a:extLst>
                    <a:ext uri="{9D8B030D-6E8A-4147-A177-3AD203B41FA5}">
                      <a16:colId xmlns:a16="http://schemas.microsoft.com/office/drawing/2014/main" val="3490402655"/>
                    </a:ext>
                  </a:extLst>
                </a:gridCol>
                <a:gridCol w="667046">
                  <a:extLst>
                    <a:ext uri="{9D8B030D-6E8A-4147-A177-3AD203B41FA5}">
                      <a16:colId xmlns:a16="http://schemas.microsoft.com/office/drawing/2014/main" val="1972956816"/>
                    </a:ext>
                  </a:extLst>
                </a:gridCol>
                <a:gridCol w="667046">
                  <a:extLst>
                    <a:ext uri="{9D8B030D-6E8A-4147-A177-3AD203B41FA5}">
                      <a16:colId xmlns:a16="http://schemas.microsoft.com/office/drawing/2014/main" val="4240083485"/>
                    </a:ext>
                  </a:extLst>
                </a:gridCol>
                <a:gridCol w="667046">
                  <a:extLst>
                    <a:ext uri="{9D8B030D-6E8A-4147-A177-3AD203B41FA5}">
                      <a16:colId xmlns:a16="http://schemas.microsoft.com/office/drawing/2014/main" val="1105852695"/>
                    </a:ext>
                  </a:extLst>
                </a:gridCol>
                <a:gridCol w="618390">
                  <a:extLst>
                    <a:ext uri="{9D8B030D-6E8A-4147-A177-3AD203B41FA5}">
                      <a16:colId xmlns:a16="http://schemas.microsoft.com/office/drawing/2014/main" val="2618481551"/>
                    </a:ext>
                  </a:extLst>
                </a:gridCol>
                <a:gridCol w="2304666">
                  <a:extLst>
                    <a:ext uri="{9D8B030D-6E8A-4147-A177-3AD203B41FA5}">
                      <a16:colId xmlns:a16="http://schemas.microsoft.com/office/drawing/2014/main" val="3332207770"/>
                    </a:ext>
                  </a:extLst>
                </a:gridCol>
              </a:tblGrid>
              <a:tr h="2031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 OF IMPROVEMENT/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EXISTING NEEDS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JUSTIFICATION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090981"/>
                  </a:ext>
                </a:extLst>
              </a:tr>
              <a:tr h="525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844702"/>
                  </a:ext>
                </a:extLst>
              </a:tr>
              <a:tr h="512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125334"/>
                  </a:ext>
                </a:extLst>
              </a:tr>
              <a:tr h="512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848054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847029F-268C-468D-89DD-DFCBFE9CF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515912"/>
              </p:ext>
            </p:extLst>
          </p:nvPr>
        </p:nvGraphicFramePr>
        <p:xfrm>
          <a:off x="3987538" y="4053527"/>
          <a:ext cx="7032398" cy="1726034"/>
        </p:xfrm>
        <a:graphic>
          <a:graphicData uri="http://schemas.openxmlformats.org/drawingml/2006/table">
            <a:tbl>
              <a:tblPr/>
              <a:tblGrid>
                <a:gridCol w="2590471">
                  <a:extLst>
                    <a:ext uri="{9D8B030D-6E8A-4147-A177-3AD203B41FA5}">
                      <a16:colId xmlns:a16="http://schemas.microsoft.com/office/drawing/2014/main" val="2169603028"/>
                    </a:ext>
                  </a:extLst>
                </a:gridCol>
                <a:gridCol w="2577415">
                  <a:extLst>
                    <a:ext uri="{9D8B030D-6E8A-4147-A177-3AD203B41FA5}">
                      <a16:colId xmlns:a16="http://schemas.microsoft.com/office/drawing/2014/main" val="801468623"/>
                    </a:ext>
                  </a:extLst>
                </a:gridCol>
                <a:gridCol w="1864512">
                  <a:extLst>
                    <a:ext uri="{9D8B030D-6E8A-4147-A177-3AD203B41FA5}">
                      <a16:colId xmlns:a16="http://schemas.microsoft.com/office/drawing/2014/main" val="3080307717"/>
                    </a:ext>
                  </a:extLst>
                </a:gridCol>
              </a:tblGrid>
              <a:tr h="896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STARTING SITUATION/EXISTING NEEDS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IMPROVEMENT DESIRED/SATISFIED NEEDS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DELIMITATION OF COMPETENCES/ OBJECTIVES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059598"/>
                  </a:ext>
                </a:extLst>
              </a:tr>
              <a:tr h="829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801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82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988" y="1"/>
            <a:ext cx="10515600" cy="4242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The objectives and results of learning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321AA5C-99D0-43DD-AC9E-FE4A683E0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568302"/>
              </p:ext>
            </p:extLst>
          </p:nvPr>
        </p:nvGraphicFramePr>
        <p:xfrm>
          <a:off x="1036163" y="996066"/>
          <a:ext cx="9729247" cy="5319712"/>
        </p:xfrm>
        <a:graphic>
          <a:graphicData uri="http://schemas.openxmlformats.org/drawingml/2006/table">
            <a:tbl>
              <a:tblPr/>
              <a:tblGrid>
                <a:gridCol w="3969758">
                  <a:extLst>
                    <a:ext uri="{9D8B030D-6E8A-4147-A177-3AD203B41FA5}">
                      <a16:colId xmlns:a16="http://schemas.microsoft.com/office/drawing/2014/main" val="64127346"/>
                    </a:ext>
                  </a:extLst>
                </a:gridCol>
                <a:gridCol w="5759489">
                  <a:extLst>
                    <a:ext uri="{9D8B030D-6E8A-4147-A177-3AD203B41FA5}">
                      <a16:colId xmlns:a16="http://schemas.microsoft.com/office/drawing/2014/main" val="3732604531"/>
                    </a:ext>
                  </a:extLst>
                </a:gridCol>
              </a:tblGrid>
              <a:tr h="655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Example of drafting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of educational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objectives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Example of drafting of learning results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616998"/>
                  </a:ext>
                </a:extLst>
              </a:tr>
              <a:tr h="4663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- Apply different tools used in personnel selection processes and in each of their stages.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Understand..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Identify tools used in each of the stages of a selection process.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>
                          <a:tab pos="228600" algn="l"/>
                        </a:tabLst>
                      </a:pP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Compare tools used in... (analysis of similarities and differences)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>
                          <a:tab pos="228600" algn="l"/>
                        </a:tabLst>
                      </a:pP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Value suitability, according to relevance, cost, etc. criteria, in a specific selection process, of each of the possible selection tools.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524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37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988" y="1"/>
            <a:ext cx="10515600" cy="4242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Objectives </a:t>
            </a:r>
            <a:r>
              <a:rPr lang="en-US" dirty="0"/>
              <a:t>and </a:t>
            </a:r>
            <a:r>
              <a:rPr lang="en-US" dirty="0" smtClean="0"/>
              <a:t>outcomes </a:t>
            </a:r>
            <a:r>
              <a:rPr lang="en-US" dirty="0"/>
              <a:t>of learning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C99DBE2-9157-4EF2-99BB-8A3E1EF41856}"/>
              </a:ext>
            </a:extLst>
          </p:cNvPr>
          <p:cNvSpPr txBox="1"/>
          <p:nvPr/>
        </p:nvSpPr>
        <p:spPr>
          <a:xfrm>
            <a:off x="6085788" y="5680953"/>
            <a:ext cx="558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Learning outcome hierarchy (NCES, 2002)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90650"/>
            <a:ext cx="78009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5102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1238</Words>
  <Application>Microsoft Office PowerPoint</Application>
  <PresentationFormat>Breitbild</PresentationFormat>
  <Paragraphs>392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31" baseType="lpstr">
      <vt:lpstr>Arial</vt:lpstr>
      <vt:lpstr>Arial Unicode MS</vt:lpstr>
      <vt:lpstr>Calibri</vt:lpstr>
      <vt:lpstr>Calibri Light</vt:lpstr>
      <vt:lpstr>Candara</vt:lpstr>
      <vt:lpstr>Comic Sans MS</vt:lpstr>
      <vt:lpstr>Reprise Title Std</vt:lpstr>
      <vt:lpstr>Symbol</vt:lpstr>
      <vt:lpstr>Times New Roman</vt:lpstr>
      <vt:lpstr>Trebuchet MS</vt:lpstr>
      <vt:lpstr>Wingdings</vt:lpstr>
      <vt:lpstr>Office</vt:lpstr>
      <vt:lpstr>Design of training activities</vt:lpstr>
      <vt:lpstr>Curricular models (Ferrández)</vt:lpstr>
      <vt:lpstr>The evolution of training intervention systems</vt:lpstr>
      <vt:lpstr>Educational proposal</vt:lpstr>
      <vt:lpstr>Educational proposal</vt:lpstr>
      <vt:lpstr>Program elements. Competencies and objectives</vt:lpstr>
      <vt:lpstr>Towards competence delimitation/Objectives</vt:lpstr>
      <vt:lpstr> The objectives and results of learning</vt:lpstr>
      <vt:lpstr> Objectives and outcomes of learning</vt:lpstr>
      <vt:lpstr> Teaching - learning contents</vt:lpstr>
      <vt:lpstr>Methodological strategies</vt:lpstr>
      <vt:lpstr>The activities</vt:lpstr>
      <vt:lpstr>PowerPoint-Präsentation</vt:lpstr>
      <vt:lpstr>PowerPoint-Präsentation</vt:lpstr>
      <vt:lpstr>PowerPoint-Präsentation</vt:lpstr>
      <vt:lpstr>Resources</vt:lpstr>
      <vt:lpstr>Learning time</vt:lpstr>
      <vt:lpstr>Programming classroom activities</vt:lpstr>
      <vt:lpstr>Design of training activities</vt:lpstr>
    </vt:vector>
  </TitlesOfParts>
  <Company>FH Joanneum Gesellschaft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Trends</dc:title>
  <dc:creator>Penz Eva</dc:creator>
  <cp:lastModifiedBy>Penz Eva</cp:lastModifiedBy>
  <cp:revision>39</cp:revision>
  <dcterms:created xsi:type="dcterms:W3CDTF">2018-10-30T12:33:43Z</dcterms:created>
  <dcterms:modified xsi:type="dcterms:W3CDTF">2020-07-29T07:45:59Z</dcterms:modified>
</cp:coreProperties>
</file>